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07" r:id="rId3"/>
    <p:sldId id="305" r:id="rId4"/>
    <p:sldId id="306" r:id="rId5"/>
    <p:sldId id="259" r:id="rId6"/>
    <p:sldId id="279" r:id="rId7"/>
    <p:sldId id="289" r:id="rId8"/>
    <p:sldId id="260" r:id="rId9"/>
    <p:sldId id="261" r:id="rId10"/>
    <p:sldId id="290" r:id="rId11"/>
    <p:sldId id="273" r:id="rId12"/>
    <p:sldId id="274" r:id="rId13"/>
    <p:sldId id="277" r:id="rId14"/>
    <p:sldId id="280" r:id="rId15"/>
    <p:sldId id="282" r:id="rId16"/>
    <p:sldId id="320" r:id="rId17"/>
    <p:sldId id="281" r:id="rId18"/>
    <p:sldId id="325" r:id="rId19"/>
    <p:sldId id="283" r:id="rId20"/>
    <p:sldId id="292" r:id="rId21"/>
    <p:sldId id="263" r:id="rId22"/>
    <p:sldId id="321" r:id="rId23"/>
    <p:sldId id="293" r:id="rId24"/>
    <p:sldId id="322" r:id="rId25"/>
    <p:sldId id="294" r:id="rId26"/>
    <p:sldId id="284" r:id="rId27"/>
    <p:sldId id="323" r:id="rId28"/>
    <p:sldId id="286" r:id="rId29"/>
    <p:sldId id="287" r:id="rId30"/>
    <p:sldId id="288" r:id="rId31"/>
    <p:sldId id="295" r:id="rId32"/>
    <p:sldId id="298" r:id="rId33"/>
    <p:sldId id="296" r:id="rId34"/>
    <p:sldId id="312" r:id="rId35"/>
    <p:sldId id="313" r:id="rId36"/>
    <p:sldId id="314" r:id="rId37"/>
    <p:sldId id="315" r:id="rId38"/>
    <p:sldId id="316" r:id="rId39"/>
    <p:sldId id="317" r:id="rId40"/>
    <p:sldId id="318" r:id="rId41"/>
    <p:sldId id="324" r:id="rId42"/>
    <p:sldId id="31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franco coppo" initials="g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FFF2"/>
    <a:srgbClr val="281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588"/>
  </p:normalViewPr>
  <p:slideViewPr>
    <p:cSldViewPr snapToGrid="0" snapToObjects="1">
      <p:cViewPr varScale="1">
        <p:scale>
          <a:sx n="76" d="100"/>
          <a:sy n="76" d="100"/>
        </p:scale>
        <p:origin x="21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CECAC-0F8F-D741-88F0-4D8E535762EE}" type="doc">
      <dgm:prSet loTypeId="urn:microsoft.com/office/officeart/2005/8/layout/hProcess6" loCatId="" qsTypeId="urn:microsoft.com/office/officeart/2005/8/quickstyle/simple2" qsCatId="simple" csTypeId="urn:microsoft.com/office/officeart/2005/8/colors/accent3_2" csCatId="accent3" phldr="1"/>
      <dgm:spPr/>
      <dgm:t>
        <a:bodyPr/>
        <a:lstStyle/>
        <a:p>
          <a:endParaRPr lang="it-IT"/>
        </a:p>
      </dgm:t>
    </dgm:pt>
    <dgm:pt modelId="{6085B3A4-4E55-DA4E-9876-FA4ABE167A5C}" type="pres">
      <dgm:prSet presAssocID="{0CFCECAC-0F8F-D741-88F0-4D8E535762EE}" presName="theList" presStyleCnt="0">
        <dgm:presLayoutVars>
          <dgm:dir/>
          <dgm:animLvl val="lvl"/>
          <dgm:resizeHandles val="exact"/>
        </dgm:presLayoutVars>
      </dgm:prSet>
      <dgm:spPr/>
    </dgm:pt>
  </dgm:ptLst>
  <dgm:cxnLst>
    <dgm:cxn modelId="{8C099CB6-98B6-8642-8C92-AB7AED9D38A0}" type="presOf" srcId="{0CFCECAC-0F8F-D741-88F0-4D8E535762EE}" destId="{6085B3A4-4E55-DA4E-9876-FA4ABE167A5C}" srcOrd="0" destOrd="0" presId="urn:microsoft.com/office/officeart/2005/8/layout/hProcess6"/>
  </dgm:cxnLst>
  <dgm:bg>
    <a:solidFill>
      <a:schemeClr val="accent3">
        <a:tint val="40000"/>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DE09E-70ED-6840-9090-89FE79379405}" type="doc">
      <dgm:prSet loTypeId="urn:microsoft.com/office/officeart/2016/7/layout/BasicLinearProcessNumbered" loCatId="process" qsTypeId="urn:microsoft.com/office/officeart/2005/8/quickstyle/simple3" qsCatId="simple" csTypeId="urn:microsoft.com/office/officeart/2005/8/colors/colorful5" csCatId="colorful" phldr="1"/>
      <dgm:spPr/>
    </dgm:pt>
    <dgm:pt modelId="{7F8E4AC3-A5B9-6347-A754-59FCB1C59108}">
      <dgm:prSet phldrT="[Testo]"/>
      <dgm:spPr/>
      <dgm:t>
        <a:bodyPr/>
        <a:lstStyle/>
        <a:p>
          <a:r>
            <a:rPr lang="it-IT" b="1" dirty="0"/>
            <a:t>COS’E’ LA PRESBIVESTIBULIA</a:t>
          </a:r>
        </a:p>
      </dgm:t>
    </dgm:pt>
    <dgm:pt modelId="{9A9A5ABF-8D0E-0340-9184-54FCB71910E7}" type="parTrans" cxnId="{EBB9FD34-8E71-9F46-8BB2-7C69BD63E730}">
      <dgm:prSet/>
      <dgm:spPr/>
      <dgm:t>
        <a:bodyPr/>
        <a:lstStyle/>
        <a:p>
          <a:endParaRPr lang="it-IT"/>
        </a:p>
      </dgm:t>
    </dgm:pt>
    <dgm:pt modelId="{AE7FA1FC-EA8B-9943-A2CC-B4B9A06AF5F6}" type="sibTrans" cxnId="{EBB9FD34-8E71-9F46-8BB2-7C69BD63E730}">
      <dgm:prSet phldrT="1" phldr="0"/>
      <dgm:spPr/>
      <dgm:t>
        <a:bodyPr/>
        <a:lstStyle/>
        <a:p>
          <a:r>
            <a:rPr lang="it-IT"/>
            <a:t>1</a:t>
          </a:r>
        </a:p>
      </dgm:t>
    </dgm:pt>
    <dgm:pt modelId="{B8082799-56FC-C844-AF3D-3461AA5DE9A9}">
      <dgm:prSet phldrT="[Testo]"/>
      <dgm:spPr/>
      <dgm:t>
        <a:bodyPr/>
        <a:lstStyle/>
        <a:p>
          <a:r>
            <a:rPr lang="it-IT" b="1"/>
            <a:t>COME OBIETTIVARLA	</a:t>
          </a:r>
        </a:p>
      </dgm:t>
    </dgm:pt>
    <dgm:pt modelId="{213F65E5-A834-9A44-AF07-6163F8C370A7}" type="parTrans" cxnId="{F9F23E11-FD71-334E-B692-533A005F34F8}">
      <dgm:prSet/>
      <dgm:spPr/>
      <dgm:t>
        <a:bodyPr/>
        <a:lstStyle/>
        <a:p>
          <a:endParaRPr lang="it-IT"/>
        </a:p>
      </dgm:t>
    </dgm:pt>
    <dgm:pt modelId="{DD4069E1-793A-7F4B-9C7F-C52192504918}" type="sibTrans" cxnId="{F9F23E11-FD71-334E-B692-533A005F34F8}">
      <dgm:prSet phldrT="2" phldr="0"/>
      <dgm:spPr/>
      <dgm:t>
        <a:bodyPr/>
        <a:lstStyle/>
        <a:p>
          <a:r>
            <a:rPr lang="it-IT"/>
            <a:t>2</a:t>
          </a:r>
        </a:p>
      </dgm:t>
    </dgm:pt>
    <dgm:pt modelId="{3370FFB2-852D-FE45-A5CD-40B8B3841DEB}">
      <dgm:prSet phldrT="[Testo]"/>
      <dgm:spPr/>
      <dgm:t>
        <a:bodyPr/>
        <a:lstStyle/>
        <a:p>
          <a:r>
            <a:rPr lang="it-IT" b="1" dirty="0"/>
            <a:t>COSA CAMBIA NEL FUNZIONAMENTO DEL VESTIBOLO DELL’ANZIANO</a:t>
          </a:r>
        </a:p>
      </dgm:t>
    </dgm:pt>
    <dgm:pt modelId="{4DF2D45B-67A7-9248-A60A-DB9747BE1217}" type="parTrans" cxnId="{C3D0E93C-1E2F-784F-B44C-6E92F2C390F4}">
      <dgm:prSet/>
      <dgm:spPr/>
      <dgm:t>
        <a:bodyPr/>
        <a:lstStyle/>
        <a:p>
          <a:endParaRPr lang="it-IT"/>
        </a:p>
      </dgm:t>
    </dgm:pt>
    <dgm:pt modelId="{59624FE9-7031-F04F-9934-69CF914E57A3}" type="sibTrans" cxnId="{C3D0E93C-1E2F-784F-B44C-6E92F2C390F4}">
      <dgm:prSet phldrT="3" phldr="0"/>
      <dgm:spPr/>
      <dgm:t>
        <a:bodyPr/>
        <a:lstStyle/>
        <a:p>
          <a:r>
            <a:rPr lang="it-IT"/>
            <a:t>3</a:t>
          </a:r>
        </a:p>
      </dgm:t>
    </dgm:pt>
    <dgm:pt modelId="{4AE0F8D1-F6A6-C34D-B530-C75A44C04891}" type="pres">
      <dgm:prSet presAssocID="{D0FDE09E-70ED-6840-9090-89FE79379405}" presName="Name0" presStyleCnt="0">
        <dgm:presLayoutVars>
          <dgm:animLvl val="lvl"/>
          <dgm:resizeHandles val="exact"/>
        </dgm:presLayoutVars>
      </dgm:prSet>
      <dgm:spPr/>
    </dgm:pt>
    <dgm:pt modelId="{CA7D65E1-2435-9B44-BB5F-57F3F8F1502F}" type="pres">
      <dgm:prSet presAssocID="{7F8E4AC3-A5B9-6347-A754-59FCB1C59108}" presName="compositeNode" presStyleCnt="0">
        <dgm:presLayoutVars>
          <dgm:bulletEnabled val="1"/>
        </dgm:presLayoutVars>
      </dgm:prSet>
      <dgm:spPr/>
    </dgm:pt>
    <dgm:pt modelId="{F7C39044-5F1B-CF40-AF9D-2E6568EA1EB9}" type="pres">
      <dgm:prSet presAssocID="{7F8E4AC3-A5B9-6347-A754-59FCB1C59108}" presName="bgRect" presStyleLbl="bgAccFollowNode1" presStyleIdx="0" presStyleCnt="3"/>
      <dgm:spPr/>
    </dgm:pt>
    <dgm:pt modelId="{E16B94A4-1117-CE49-B0DA-DD52B853C920}" type="pres">
      <dgm:prSet presAssocID="{AE7FA1FC-EA8B-9943-A2CC-B4B9A06AF5F6}" presName="sibTransNodeCircle" presStyleLbl="alignNode1" presStyleIdx="0" presStyleCnt="6">
        <dgm:presLayoutVars>
          <dgm:chMax val="0"/>
          <dgm:bulletEnabled/>
        </dgm:presLayoutVars>
      </dgm:prSet>
      <dgm:spPr/>
    </dgm:pt>
    <dgm:pt modelId="{2A9BF750-A4D7-EF4A-AE17-2D2306B0F5DE}" type="pres">
      <dgm:prSet presAssocID="{7F8E4AC3-A5B9-6347-A754-59FCB1C59108}" presName="bottomLine" presStyleLbl="alignNode1" presStyleIdx="1" presStyleCnt="6">
        <dgm:presLayoutVars/>
      </dgm:prSet>
      <dgm:spPr/>
    </dgm:pt>
    <dgm:pt modelId="{C1EB45F6-337F-1940-BE07-28B543721E76}" type="pres">
      <dgm:prSet presAssocID="{7F8E4AC3-A5B9-6347-A754-59FCB1C59108}" presName="nodeText" presStyleLbl="bgAccFollowNode1" presStyleIdx="0" presStyleCnt="3">
        <dgm:presLayoutVars>
          <dgm:bulletEnabled val="1"/>
        </dgm:presLayoutVars>
      </dgm:prSet>
      <dgm:spPr/>
    </dgm:pt>
    <dgm:pt modelId="{F4F02505-11F9-0E40-9D50-EA6E9CC373F2}" type="pres">
      <dgm:prSet presAssocID="{AE7FA1FC-EA8B-9943-A2CC-B4B9A06AF5F6}" presName="sibTrans" presStyleCnt="0"/>
      <dgm:spPr/>
    </dgm:pt>
    <dgm:pt modelId="{5E042B8A-D2A7-C442-9B11-9D62C2024B71}" type="pres">
      <dgm:prSet presAssocID="{B8082799-56FC-C844-AF3D-3461AA5DE9A9}" presName="compositeNode" presStyleCnt="0">
        <dgm:presLayoutVars>
          <dgm:bulletEnabled val="1"/>
        </dgm:presLayoutVars>
      </dgm:prSet>
      <dgm:spPr/>
    </dgm:pt>
    <dgm:pt modelId="{10D357A8-882E-4C4D-B11D-7FA8180B3C13}" type="pres">
      <dgm:prSet presAssocID="{B8082799-56FC-C844-AF3D-3461AA5DE9A9}" presName="bgRect" presStyleLbl="bgAccFollowNode1" presStyleIdx="1" presStyleCnt="3"/>
      <dgm:spPr/>
    </dgm:pt>
    <dgm:pt modelId="{35AAB7BC-0165-9246-BEDD-C09C3BF9D004}" type="pres">
      <dgm:prSet presAssocID="{DD4069E1-793A-7F4B-9C7F-C52192504918}" presName="sibTransNodeCircle" presStyleLbl="alignNode1" presStyleIdx="2" presStyleCnt="6">
        <dgm:presLayoutVars>
          <dgm:chMax val="0"/>
          <dgm:bulletEnabled/>
        </dgm:presLayoutVars>
      </dgm:prSet>
      <dgm:spPr/>
    </dgm:pt>
    <dgm:pt modelId="{8A94E7E9-F1AB-7C43-B7C2-848F94613F65}" type="pres">
      <dgm:prSet presAssocID="{B8082799-56FC-C844-AF3D-3461AA5DE9A9}" presName="bottomLine" presStyleLbl="alignNode1" presStyleIdx="3" presStyleCnt="6">
        <dgm:presLayoutVars/>
      </dgm:prSet>
      <dgm:spPr/>
    </dgm:pt>
    <dgm:pt modelId="{B8815332-FC53-A64B-BA9C-67BE523521FD}" type="pres">
      <dgm:prSet presAssocID="{B8082799-56FC-C844-AF3D-3461AA5DE9A9}" presName="nodeText" presStyleLbl="bgAccFollowNode1" presStyleIdx="1" presStyleCnt="3">
        <dgm:presLayoutVars>
          <dgm:bulletEnabled val="1"/>
        </dgm:presLayoutVars>
      </dgm:prSet>
      <dgm:spPr/>
    </dgm:pt>
    <dgm:pt modelId="{9BCBC2E0-7ED3-AB41-A14F-24D4B4A10CD0}" type="pres">
      <dgm:prSet presAssocID="{DD4069E1-793A-7F4B-9C7F-C52192504918}" presName="sibTrans" presStyleCnt="0"/>
      <dgm:spPr/>
    </dgm:pt>
    <dgm:pt modelId="{C959D702-861C-5349-B673-935701358EE7}" type="pres">
      <dgm:prSet presAssocID="{3370FFB2-852D-FE45-A5CD-40B8B3841DEB}" presName="compositeNode" presStyleCnt="0">
        <dgm:presLayoutVars>
          <dgm:bulletEnabled val="1"/>
        </dgm:presLayoutVars>
      </dgm:prSet>
      <dgm:spPr/>
    </dgm:pt>
    <dgm:pt modelId="{E672D369-2AE5-0247-BD32-49851EAF1B54}" type="pres">
      <dgm:prSet presAssocID="{3370FFB2-852D-FE45-A5CD-40B8B3841DEB}" presName="bgRect" presStyleLbl="bgAccFollowNode1" presStyleIdx="2" presStyleCnt="3"/>
      <dgm:spPr/>
    </dgm:pt>
    <dgm:pt modelId="{DCB1C4F3-CFC7-5744-A383-5BD729D4BC81}" type="pres">
      <dgm:prSet presAssocID="{59624FE9-7031-F04F-9934-69CF914E57A3}" presName="sibTransNodeCircle" presStyleLbl="alignNode1" presStyleIdx="4" presStyleCnt="6">
        <dgm:presLayoutVars>
          <dgm:chMax val="0"/>
          <dgm:bulletEnabled/>
        </dgm:presLayoutVars>
      </dgm:prSet>
      <dgm:spPr/>
    </dgm:pt>
    <dgm:pt modelId="{8E254298-4E13-EE48-8D99-50B4DBB24559}" type="pres">
      <dgm:prSet presAssocID="{3370FFB2-852D-FE45-A5CD-40B8B3841DEB}" presName="bottomLine" presStyleLbl="alignNode1" presStyleIdx="5" presStyleCnt="6">
        <dgm:presLayoutVars/>
      </dgm:prSet>
      <dgm:spPr/>
    </dgm:pt>
    <dgm:pt modelId="{2CEDC822-7031-9443-B9C2-A8B57D6F0E71}" type="pres">
      <dgm:prSet presAssocID="{3370FFB2-852D-FE45-A5CD-40B8B3841DEB}" presName="nodeText" presStyleLbl="bgAccFollowNode1" presStyleIdx="2" presStyleCnt="3">
        <dgm:presLayoutVars>
          <dgm:bulletEnabled val="1"/>
        </dgm:presLayoutVars>
      </dgm:prSet>
      <dgm:spPr/>
    </dgm:pt>
  </dgm:ptLst>
  <dgm:cxnLst>
    <dgm:cxn modelId="{F9F23E11-FD71-334E-B692-533A005F34F8}" srcId="{D0FDE09E-70ED-6840-9090-89FE79379405}" destId="{B8082799-56FC-C844-AF3D-3461AA5DE9A9}" srcOrd="1" destOrd="0" parTransId="{213F65E5-A834-9A44-AF07-6163F8C370A7}" sibTransId="{DD4069E1-793A-7F4B-9C7F-C52192504918}"/>
    <dgm:cxn modelId="{EBB9FD34-8E71-9F46-8BB2-7C69BD63E730}" srcId="{D0FDE09E-70ED-6840-9090-89FE79379405}" destId="{7F8E4AC3-A5B9-6347-A754-59FCB1C59108}" srcOrd="0" destOrd="0" parTransId="{9A9A5ABF-8D0E-0340-9184-54FCB71910E7}" sibTransId="{AE7FA1FC-EA8B-9943-A2CC-B4B9A06AF5F6}"/>
    <dgm:cxn modelId="{C3D0E93C-1E2F-784F-B44C-6E92F2C390F4}" srcId="{D0FDE09E-70ED-6840-9090-89FE79379405}" destId="{3370FFB2-852D-FE45-A5CD-40B8B3841DEB}" srcOrd="2" destOrd="0" parTransId="{4DF2D45B-67A7-9248-A60A-DB9747BE1217}" sibTransId="{59624FE9-7031-F04F-9934-69CF914E57A3}"/>
    <dgm:cxn modelId="{441B2E57-0D39-9D41-91D3-55F1201C9FFF}" type="presOf" srcId="{59624FE9-7031-F04F-9934-69CF914E57A3}" destId="{DCB1C4F3-CFC7-5744-A383-5BD729D4BC81}" srcOrd="0" destOrd="0" presId="urn:microsoft.com/office/officeart/2016/7/layout/BasicLinearProcessNumbered"/>
    <dgm:cxn modelId="{74D0B559-1119-1840-9918-25E401B004C5}" type="presOf" srcId="{3370FFB2-852D-FE45-A5CD-40B8B3841DEB}" destId="{E672D369-2AE5-0247-BD32-49851EAF1B54}" srcOrd="0" destOrd="0" presId="urn:microsoft.com/office/officeart/2016/7/layout/BasicLinearProcessNumbered"/>
    <dgm:cxn modelId="{07DA176C-9C01-EA4A-AC50-CED2FD95D139}" type="presOf" srcId="{B8082799-56FC-C844-AF3D-3461AA5DE9A9}" destId="{10D357A8-882E-4C4D-B11D-7FA8180B3C13}" srcOrd="0" destOrd="0" presId="urn:microsoft.com/office/officeart/2016/7/layout/BasicLinearProcessNumbered"/>
    <dgm:cxn modelId="{D3C3226E-7B7D-3C4A-8CAF-1764B9152F09}" type="presOf" srcId="{B8082799-56FC-C844-AF3D-3461AA5DE9A9}" destId="{B8815332-FC53-A64B-BA9C-67BE523521FD}" srcOrd="1" destOrd="0" presId="urn:microsoft.com/office/officeart/2016/7/layout/BasicLinearProcessNumbered"/>
    <dgm:cxn modelId="{7C6B6083-85E7-C841-BADF-88D4600E42D5}" type="presOf" srcId="{D0FDE09E-70ED-6840-9090-89FE79379405}" destId="{4AE0F8D1-F6A6-C34D-B530-C75A44C04891}" srcOrd="0" destOrd="0" presId="urn:microsoft.com/office/officeart/2016/7/layout/BasicLinearProcessNumbered"/>
    <dgm:cxn modelId="{5CDA2691-B4AE-3646-8BB0-497B3AC0DFDF}" type="presOf" srcId="{3370FFB2-852D-FE45-A5CD-40B8B3841DEB}" destId="{2CEDC822-7031-9443-B9C2-A8B57D6F0E71}" srcOrd="1" destOrd="0" presId="urn:microsoft.com/office/officeart/2016/7/layout/BasicLinearProcessNumbered"/>
    <dgm:cxn modelId="{07AF4E9B-BAB3-F547-A13E-6E70AC37E564}" type="presOf" srcId="{7F8E4AC3-A5B9-6347-A754-59FCB1C59108}" destId="{F7C39044-5F1B-CF40-AF9D-2E6568EA1EB9}" srcOrd="0" destOrd="0" presId="urn:microsoft.com/office/officeart/2016/7/layout/BasicLinearProcessNumbered"/>
    <dgm:cxn modelId="{CD933EC6-AEA7-544A-A672-036DEA84F75F}" type="presOf" srcId="{7F8E4AC3-A5B9-6347-A754-59FCB1C59108}" destId="{C1EB45F6-337F-1940-BE07-28B543721E76}" srcOrd="1" destOrd="0" presId="urn:microsoft.com/office/officeart/2016/7/layout/BasicLinearProcessNumbered"/>
    <dgm:cxn modelId="{D140DBD9-B869-6F41-833C-7F49686BC207}" type="presOf" srcId="{AE7FA1FC-EA8B-9943-A2CC-B4B9A06AF5F6}" destId="{E16B94A4-1117-CE49-B0DA-DD52B853C920}" srcOrd="0" destOrd="0" presId="urn:microsoft.com/office/officeart/2016/7/layout/BasicLinearProcessNumbered"/>
    <dgm:cxn modelId="{DA28A8F3-E686-0949-8045-9BA3AB43A64D}" type="presOf" srcId="{DD4069E1-793A-7F4B-9C7F-C52192504918}" destId="{35AAB7BC-0165-9246-BEDD-C09C3BF9D004}" srcOrd="0" destOrd="0" presId="urn:microsoft.com/office/officeart/2016/7/layout/BasicLinearProcessNumbered"/>
    <dgm:cxn modelId="{4A5D3A2D-06E4-164F-A3CD-67B7397DE07F}" type="presParOf" srcId="{4AE0F8D1-F6A6-C34D-B530-C75A44C04891}" destId="{CA7D65E1-2435-9B44-BB5F-57F3F8F1502F}" srcOrd="0" destOrd="0" presId="urn:microsoft.com/office/officeart/2016/7/layout/BasicLinearProcessNumbered"/>
    <dgm:cxn modelId="{3A428705-4CEE-DE4F-B467-44FEE31F6B2E}" type="presParOf" srcId="{CA7D65E1-2435-9B44-BB5F-57F3F8F1502F}" destId="{F7C39044-5F1B-CF40-AF9D-2E6568EA1EB9}" srcOrd="0" destOrd="0" presId="urn:microsoft.com/office/officeart/2016/7/layout/BasicLinearProcessNumbered"/>
    <dgm:cxn modelId="{8D420013-2035-A04F-BD27-BD5243F75C91}" type="presParOf" srcId="{CA7D65E1-2435-9B44-BB5F-57F3F8F1502F}" destId="{E16B94A4-1117-CE49-B0DA-DD52B853C920}" srcOrd="1" destOrd="0" presId="urn:microsoft.com/office/officeart/2016/7/layout/BasicLinearProcessNumbered"/>
    <dgm:cxn modelId="{5AA95B7A-FF4D-D446-BC6B-C3516BB4FD02}" type="presParOf" srcId="{CA7D65E1-2435-9B44-BB5F-57F3F8F1502F}" destId="{2A9BF750-A4D7-EF4A-AE17-2D2306B0F5DE}" srcOrd="2" destOrd="0" presId="urn:microsoft.com/office/officeart/2016/7/layout/BasicLinearProcessNumbered"/>
    <dgm:cxn modelId="{4F866885-F4A5-E147-837C-6B012BB12863}" type="presParOf" srcId="{CA7D65E1-2435-9B44-BB5F-57F3F8F1502F}" destId="{C1EB45F6-337F-1940-BE07-28B543721E76}" srcOrd="3" destOrd="0" presId="urn:microsoft.com/office/officeart/2016/7/layout/BasicLinearProcessNumbered"/>
    <dgm:cxn modelId="{93A9A490-5DBC-B346-AB1A-07712DF2D536}" type="presParOf" srcId="{4AE0F8D1-F6A6-C34D-B530-C75A44C04891}" destId="{F4F02505-11F9-0E40-9D50-EA6E9CC373F2}" srcOrd="1" destOrd="0" presId="urn:microsoft.com/office/officeart/2016/7/layout/BasicLinearProcessNumbered"/>
    <dgm:cxn modelId="{67F28006-3B61-3249-97C1-E14EA48F94B6}" type="presParOf" srcId="{4AE0F8D1-F6A6-C34D-B530-C75A44C04891}" destId="{5E042B8A-D2A7-C442-9B11-9D62C2024B71}" srcOrd="2" destOrd="0" presId="urn:microsoft.com/office/officeart/2016/7/layout/BasicLinearProcessNumbered"/>
    <dgm:cxn modelId="{7EACF1DE-18AB-4C4A-A597-DE8A4A677620}" type="presParOf" srcId="{5E042B8A-D2A7-C442-9B11-9D62C2024B71}" destId="{10D357A8-882E-4C4D-B11D-7FA8180B3C13}" srcOrd="0" destOrd="0" presId="urn:microsoft.com/office/officeart/2016/7/layout/BasicLinearProcessNumbered"/>
    <dgm:cxn modelId="{989675F3-8BD8-4440-8F3E-19237481AE2D}" type="presParOf" srcId="{5E042B8A-D2A7-C442-9B11-9D62C2024B71}" destId="{35AAB7BC-0165-9246-BEDD-C09C3BF9D004}" srcOrd="1" destOrd="0" presId="urn:microsoft.com/office/officeart/2016/7/layout/BasicLinearProcessNumbered"/>
    <dgm:cxn modelId="{62BD52BE-E25F-2C40-8F71-E58C189B101F}" type="presParOf" srcId="{5E042B8A-D2A7-C442-9B11-9D62C2024B71}" destId="{8A94E7E9-F1AB-7C43-B7C2-848F94613F65}" srcOrd="2" destOrd="0" presId="urn:microsoft.com/office/officeart/2016/7/layout/BasicLinearProcessNumbered"/>
    <dgm:cxn modelId="{B430CE5B-13DD-D64A-9564-F27299091C2D}" type="presParOf" srcId="{5E042B8A-D2A7-C442-9B11-9D62C2024B71}" destId="{B8815332-FC53-A64B-BA9C-67BE523521FD}" srcOrd="3" destOrd="0" presId="urn:microsoft.com/office/officeart/2016/7/layout/BasicLinearProcessNumbered"/>
    <dgm:cxn modelId="{763AA801-D5A7-D945-AF1D-8E7616231CDE}" type="presParOf" srcId="{4AE0F8D1-F6A6-C34D-B530-C75A44C04891}" destId="{9BCBC2E0-7ED3-AB41-A14F-24D4B4A10CD0}" srcOrd="3" destOrd="0" presId="urn:microsoft.com/office/officeart/2016/7/layout/BasicLinearProcessNumbered"/>
    <dgm:cxn modelId="{6F64B483-487F-1841-91DB-A1A4E340A9D8}" type="presParOf" srcId="{4AE0F8D1-F6A6-C34D-B530-C75A44C04891}" destId="{C959D702-861C-5349-B673-935701358EE7}" srcOrd="4" destOrd="0" presId="urn:microsoft.com/office/officeart/2016/7/layout/BasicLinearProcessNumbered"/>
    <dgm:cxn modelId="{A44B1ED4-97EE-C44D-8D22-8791F13BB184}" type="presParOf" srcId="{C959D702-861C-5349-B673-935701358EE7}" destId="{E672D369-2AE5-0247-BD32-49851EAF1B54}" srcOrd="0" destOrd="0" presId="urn:microsoft.com/office/officeart/2016/7/layout/BasicLinearProcessNumbered"/>
    <dgm:cxn modelId="{90BC01B9-D332-6C4C-86C0-3848020016EB}" type="presParOf" srcId="{C959D702-861C-5349-B673-935701358EE7}" destId="{DCB1C4F3-CFC7-5744-A383-5BD729D4BC81}" srcOrd="1" destOrd="0" presId="urn:microsoft.com/office/officeart/2016/7/layout/BasicLinearProcessNumbered"/>
    <dgm:cxn modelId="{013E8AC8-DAD7-CF4D-AC7C-1B7A76CBF6C0}" type="presParOf" srcId="{C959D702-861C-5349-B673-935701358EE7}" destId="{8E254298-4E13-EE48-8D99-50B4DBB24559}" srcOrd="2" destOrd="0" presId="urn:microsoft.com/office/officeart/2016/7/layout/BasicLinearProcessNumbered"/>
    <dgm:cxn modelId="{BA556773-ED85-ED40-B5A1-FCBA58907F39}" type="presParOf" srcId="{C959D702-861C-5349-B673-935701358EE7}" destId="{2CEDC822-7031-9443-B9C2-A8B57D6F0E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EF137-5864-4904-A141-D3CAF0AB2DCB}" type="doc">
      <dgm:prSet loTypeId="urn:microsoft.com/office/officeart/2005/8/layout/process1" loCatId="process" qsTypeId="urn:microsoft.com/office/officeart/2005/8/quickstyle/simple4" qsCatId="simple" csTypeId="urn:microsoft.com/office/officeart/2005/8/colors/accent1_4" csCatId="accent1" phldr="1"/>
      <dgm:spPr/>
      <dgm:t>
        <a:bodyPr/>
        <a:lstStyle/>
        <a:p>
          <a:endParaRPr lang="en-US"/>
        </a:p>
      </dgm:t>
    </dgm:pt>
    <dgm:pt modelId="{E1081417-CF1B-4448-A682-9001F3F9570F}">
      <dgm:prSet custT="1"/>
      <dgm:spPr/>
      <dgm:t>
        <a:bodyPr/>
        <a:lstStyle/>
        <a:p>
          <a:r>
            <a:rPr lang="it-IT" sz="2400" b="1" baseline="0" dirty="0"/>
            <a:t>significativo deterioramento negli organi periferici del numero delle cellule ciliate tipo I e tipo II correlato all’età</a:t>
          </a:r>
          <a:endParaRPr lang="en-US" sz="2400" b="1" dirty="0"/>
        </a:p>
      </dgm:t>
    </dgm:pt>
    <dgm:pt modelId="{7A6325CA-9976-4A21-A8DB-BAA2F596F14B}" type="parTrans" cxnId="{6F464691-CA52-421C-BC12-FD837B87A2DD}">
      <dgm:prSet/>
      <dgm:spPr/>
      <dgm:t>
        <a:bodyPr/>
        <a:lstStyle/>
        <a:p>
          <a:endParaRPr lang="en-US"/>
        </a:p>
      </dgm:t>
    </dgm:pt>
    <dgm:pt modelId="{8F1359A7-5524-45BA-AA75-25814D9D2E99}" type="sibTrans" cxnId="{6F464691-CA52-421C-BC12-FD837B87A2DD}">
      <dgm:prSet/>
      <dgm:spPr/>
      <dgm:t>
        <a:bodyPr/>
        <a:lstStyle/>
        <a:p>
          <a:endParaRPr lang="en-US"/>
        </a:p>
      </dgm:t>
    </dgm:pt>
    <dgm:pt modelId="{43CC4D05-7694-48B3-84F1-989B8CC375E8}">
      <dgm:prSet custT="1"/>
      <dgm:spPr/>
      <dgm:t>
        <a:bodyPr/>
        <a:lstStyle/>
        <a:p>
          <a:r>
            <a:rPr lang="it-IT" sz="2000" b="1" baseline="0" dirty="0">
              <a:solidFill>
                <a:srgbClr val="FFFF00"/>
              </a:solidFill>
            </a:rPr>
            <a:t> perdita di cellule  maggiore nella settima ottava decade di vita momento in cui molti anziani incominciano ad avere disturbi dell’equilibrio </a:t>
          </a:r>
          <a:endParaRPr lang="en-US" sz="2000" b="1" dirty="0">
            <a:solidFill>
              <a:srgbClr val="FFFF00"/>
            </a:solidFill>
          </a:endParaRPr>
        </a:p>
      </dgm:t>
    </dgm:pt>
    <dgm:pt modelId="{FE3FA617-FBDC-4ACD-82CF-B4AF41E81E33}" type="parTrans" cxnId="{0A71CE11-F81D-41F2-8344-A07C7DE2321A}">
      <dgm:prSet/>
      <dgm:spPr/>
      <dgm:t>
        <a:bodyPr/>
        <a:lstStyle/>
        <a:p>
          <a:endParaRPr lang="en-US"/>
        </a:p>
      </dgm:t>
    </dgm:pt>
    <dgm:pt modelId="{B1A8C0A9-0E57-4EC8-B69B-7434609B14C1}" type="sibTrans" cxnId="{0A71CE11-F81D-41F2-8344-A07C7DE2321A}">
      <dgm:prSet/>
      <dgm:spPr/>
      <dgm:t>
        <a:bodyPr/>
        <a:lstStyle/>
        <a:p>
          <a:endParaRPr lang="en-US"/>
        </a:p>
      </dgm:t>
    </dgm:pt>
    <dgm:pt modelId="{A9CE24B1-BC42-B443-9FFC-1689642B56B3}">
      <dgm:prSet custT="1"/>
      <dgm:spPr/>
      <dgm:t>
        <a:bodyPr/>
        <a:lstStyle/>
        <a:p>
          <a:r>
            <a:rPr lang="it-IT" sz="2000" b="1" baseline="0" dirty="0">
              <a:solidFill>
                <a:srgbClr val="7030A0"/>
              </a:solidFill>
            </a:rPr>
            <a:t>degenerazione più rapida delle cellule ciliate tipo I e  concomitante maggiore  deterioramento nelle creste ampollari  che nelle macule otolitiche</a:t>
          </a:r>
          <a:endParaRPr lang="en-US" sz="2000" b="1" dirty="0">
            <a:solidFill>
              <a:srgbClr val="7030A0"/>
            </a:solidFill>
          </a:endParaRPr>
        </a:p>
      </dgm:t>
    </dgm:pt>
    <dgm:pt modelId="{D962205B-428D-B548-AA25-424CD9F27BFA}" type="parTrans" cxnId="{FAE4D733-C479-B845-8E09-721448634D9A}">
      <dgm:prSet/>
      <dgm:spPr/>
      <dgm:t>
        <a:bodyPr/>
        <a:lstStyle/>
        <a:p>
          <a:endParaRPr lang="it-IT"/>
        </a:p>
      </dgm:t>
    </dgm:pt>
    <dgm:pt modelId="{4DCE2925-E6A4-934B-8FB2-CAA5A7B56D30}" type="sibTrans" cxnId="{FAE4D733-C479-B845-8E09-721448634D9A}">
      <dgm:prSet/>
      <dgm:spPr/>
      <dgm:t>
        <a:bodyPr/>
        <a:lstStyle/>
        <a:p>
          <a:endParaRPr lang="it-IT"/>
        </a:p>
      </dgm:t>
    </dgm:pt>
    <dgm:pt modelId="{313F6C73-65E6-B141-976E-62B8FC4DC630}">
      <dgm:prSet custT="1"/>
      <dgm:spPr/>
      <dgm:t>
        <a:bodyPr/>
        <a:lstStyle/>
        <a:p>
          <a:r>
            <a:rPr lang="it-IT" sz="2400" b="1" dirty="0">
              <a:solidFill>
                <a:schemeClr val="accent6"/>
              </a:solidFill>
            </a:rPr>
            <a:t>significativo deterioramento dei neuroni nei nuclei vestibolari correlato all’età </a:t>
          </a:r>
        </a:p>
      </dgm:t>
    </dgm:pt>
    <dgm:pt modelId="{24CFEDC9-D154-224E-AC3C-C3510FB0832E}" type="parTrans" cxnId="{C8769189-EE2A-C246-AB9B-04FC2729A972}">
      <dgm:prSet/>
      <dgm:spPr/>
      <dgm:t>
        <a:bodyPr/>
        <a:lstStyle/>
        <a:p>
          <a:endParaRPr lang="it-IT"/>
        </a:p>
      </dgm:t>
    </dgm:pt>
    <dgm:pt modelId="{BAB55F52-28E9-7746-836C-95022729A277}" type="sibTrans" cxnId="{C8769189-EE2A-C246-AB9B-04FC2729A972}">
      <dgm:prSet/>
      <dgm:spPr/>
      <dgm:t>
        <a:bodyPr/>
        <a:lstStyle/>
        <a:p>
          <a:endParaRPr lang="it-IT"/>
        </a:p>
      </dgm:t>
    </dgm:pt>
    <dgm:pt modelId="{7CC4E445-74ED-8C40-A4D3-8CFA526FA3F0}" type="pres">
      <dgm:prSet presAssocID="{12BEF137-5864-4904-A141-D3CAF0AB2DCB}" presName="Name0" presStyleCnt="0">
        <dgm:presLayoutVars>
          <dgm:dir/>
          <dgm:resizeHandles val="exact"/>
        </dgm:presLayoutVars>
      </dgm:prSet>
      <dgm:spPr/>
    </dgm:pt>
    <dgm:pt modelId="{7D9BFFB0-11F2-414C-8C14-A9FFA5D2AC49}" type="pres">
      <dgm:prSet presAssocID="{E1081417-CF1B-4448-A682-9001F3F9570F}" presName="node" presStyleLbl="node1" presStyleIdx="0" presStyleCnt="4" custScaleX="191803" custScaleY="120644">
        <dgm:presLayoutVars>
          <dgm:bulletEnabled val="1"/>
        </dgm:presLayoutVars>
      </dgm:prSet>
      <dgm:spPr/>
    </dgm:pt>
    <dgm:pt modelId="{6F9A7E04-852A-AB4C-8C45-F34BC894EEDE}" type="pres">
      <dgm:prSet presAssocID="{8F1359A7-5524-45BA-AA75-25814D9D2E99}" presName="sibTrans" presStyleLbl="sibTrans2D1" presStyleIdx="0" presStyleCnt="3"/>
      <dgm:spPr/>
    </dgm:pt>
    <dgm:pt modelId="{B9BF26EE-110B-994D-AE53-AE0208B17FD4}" type="pres">
      <dgm:prSet presAssocID="{8F1359A7-5524-45BA-AA75-25814D9D2E99}" presName="connectorText" presStyleLbl="sibTrans2D1" presStyleIdx="0" presStyleCnt="3"/>
      <dgm:spPr/>
    </dgm:pt>
    <dgm:pt modelId="{5052F240-9423-D941-AEC5-6D3C62585A42}" type="pres">
      <dgm:prSet presAssocID="{A9CE24B1-BC42-B443-9FFC-1689642B56B3}" presName="node" presStyleLbl="node1" presStyleIdx="1" presStyleCnt="4" custScaleX="173378" custScaleY="99293">
        <dgm:presLayoutVars>
          <dgm:bulletEnabled val="1"/>
        </dgm:presLayoutVars>
      </dgm:prSet>
      <dgm:spPr/>
    </dgm:pt>
    <dgm:pt modelId="{A6B6CE6E-D946-A346-BB17-08026A6F0778}" type="pres">
      <dgm:prSet presAssocID="{4DCE2925-E6A4-934B-8FB2-CAA5A7B56D30}" presName="sibTrans" presStyleLbl="sibTrans2D1" presStyleIdx="1" presStyleCnt="3"/>
      <dgm:spPr/>
    </dgm:pt>
    <dgm:pt modelId="{B497601C-A398-3D49-A73A-903E8BAA2ED8}" type="pres">
      <dgm:prSet presAssocID="{4DCE2925-E6A4-934B-8FB2-CAA5A7B56D30}" presName="connectorText" presStyleLbl="sibTrans2D1" presStyleIdx="1" presStyleCnt="3"/>
      <dgm:spPr/>
    </dgm:pt>
    <dgm:pt modelId="{76DDE5B7-A131-F74D-84AC-C254A4D89E7D}" type="pres">
      <dgm:prSet presAssocID="{313F6C73-65E6-B141-976E-62B8FC4DC630}" presName="node" presStyleLbl="node1" presStyleIdx="2" presStyleCnt="4" custScaleX="207841" custScaleY="101582">
        <dgm:presLayoutVars>
          <dgm:bulletEnabled val="1"/>
        </dgm:presLayoutVars>
      </dgm:prSet>
      <dgm:spPr/>
    </dgm:pt>
    <dgm:pt modelId="{3E218B3C-1169-1342-A439-10E43513F00F}" type="pres">
      <dgm:prSet presAssocID="{BAB55F52-28E9-7746-836C-95022729A277}" presName="sibTrans" presStyleLbl="sibTrans2D1" presStyleIdx="2" presStyleCnt="3"/>
      <dgm:spPr/>
    </dgm:pt>
    <dgm:pt modelId="{866910F3-2A0C-4044-B205-AC36A36E421A}" type="pres">
      <dgm:prSet presAssocID="{BAB55F52-28E9-7746-836C-95022729A277}" presName="connectorText" presStyleLbl="sibTrans2D1" presStyleIdx="2" presStyleCnt="3"/>
      <dgm:spPr/>
    </dgm:pt>
    <dgm:pt modelId="{10C2F1F5-EC4F-D04A-9617-B9E5B121E6B8}" type="pres">
      <dgm:prSet presAssocID="{43CC4D05-7694-48B3-84F1-989B8CC375E8}" presName="node" presStyleLbl="node1" presStyleIdx="3" presStyleCnt="4" custScaleX="143651" custScaleY="120644">
        <dgm:presLayoutVars>
          <dgm:bulletEnabled val="1"/>
        </dgm:presLayoutVars>
      </dgm:prSet>
      <dgm:spPr/>
    </dgm:pt>
  </dgm:ptLst>
  <dgm:cxnLst>
    <dgm:cxn modelId="{606BFD05-DC91-A348-881F-8F383668C3FE}" type="presOf" srcId="{12BEF137-5864-4904-A141-D3CAF0AB2DCB}" destId="{7CC4E445-74ED-8C40-A4D3-8CFA526FA3F0}" srcOrd="0" destOrd="0" presId="urn:microsoft.com/office/officeart/2005/8/layout/process1"/>
    <dgm:cxn modelId="{0A71CE11-F81D-41F2-8344-A07C7DE2321A}" srcId="{12BEF137-5864-4904-A141-D3CAF0AB2DCB}" destId="{43CC4D05-7694-48B3-84F1-989B8CC375E8}" srcOrd="3" destOrd="0" parTransId="{FE3FA617-FBDC-4ACD-82CF-B4AF41E81E33}" sibTransId="{B1A8C0A9-0E57-4EC8-B69B-7434609B14C1}"/>
    <dgm:cxn modelId="{657E8516-AC37-9143-9910-CA6F634FD58B}" type="presOf" srcId="{8F1359A7-5524-45BA-AA75-25814D9D2E99}" destId="{6F9A7E04-852A-AB4C-8C45-F34BC894EEDE}" srcOrd="0" destOrd="0" presId="urn:microsoft.com/office/officeart/2005/8/layout/process1"/>
    <dgm:cxn modelId="{FAE4D733-C479-B845-8E09-721448634D9A}" srcId="{12BEF137-5864-4904-A141-D3CAF0AB2DCB}" destId="{A9CE24B1-BC42-B443-9FFC-1689642B56B3}" srcOrd="1" destOrd="0" parTransId="{D962205B-428D-B548-AA25-424CD9F27BFA}" sibTransId="{4DCE2925-E6A4-934B-8FB2-CAA5A7B56D30}"/>
    <dgm:cxn modelId="{CE19BC40-210B-9144-BEF0-DA3F0359E724}" type="presOf" srcId="{8F1359A7-5524-45BA-AA75-25814D9D2E99}" destId="{B9BF26EE-110B-994D-AE53-AE0208B17FD4}" srcOrd="1" destOrd="0" presId="urn:microsoft.com/office/officeart/2005/8/layout/process1"/>
    <dgm:cxn modelId="{DA80F851-0119-AC4B-8974-99E6E5576E1C}" type="presOf" srcId="{4DCE2925-E6A4-934B-8FB2-CAA5A7B56D30}" destId="{B497601C-A398-3D49-A73A-903E8BAA2ED8}" srcOrd="1" destOrd="0" presId="urn:microsoft.com/office/officeart/2005/8/layout/process1"/>
    <dgm:cxn modelId="{9E947F52-184C-5843-81C2-3AF37EFEB1F4}" type="presOf" srcId="{43CC4D05-7694-48B3-84F1-989B8CC375E8}" destId="{10C2F1F5-EC4F-D04A-9617-B9E5B121E6B8}" srcOrd="0" destOrd="0" presId="urn:microsoft.com/office/officeart/2005/8/layout/process1"/>
    <dgm:cxn modelId="{B8D29E75-54B0-FC4D-8B8A-115A76698534}" type="presOf" srcId="{BAB55F52-28E9-7746-836C-95022729A277}" destId="{866910F3-2A0C-4044-B205-AC36A36E421A}" srcOrd="1" destOrd="0" presId="urn:microsoft.com/office/officeart/2005/8/layout/process1"/>
    <dgm:cxn modelId="{67894A81-507F-0343-89EF-2781D1FCB840}" type="presOf" srcId="{313F6C73-65E6-B141-976E-62B8FC4DC630}" destId="{76DDE5B7-A131-F74D-84AC-C254A4D89E7D}" srcOrd="0" destOrd="0" presId="urn:microsoft.com/office/officeart/2005/8/layout/process1"/>
    <dgm:cxn modelId="{7C8E1C89-65B9-9C47-B737-30DBCA8D0C52}" type="presOf" srcId="{BAB55F52-28E9-7746-836C-95022729A277}" destId="{3E218B3C-1169-1342-A439-10E43513F00F}" srcOrd="0" destOrd="0" presId="urn:microsoft.com/office/officeart/2005/8/layout/process1"/>
    <dgm:cxn modelId="{C8769189-EE2A-C246-AB9B-04FC2729A972}" srcId="{12BEF137-5864-4904-A141-D3CAF0AB2DCB}" destId="{313F6C73-65E6-B141-976E-62B8FC4DC630}" srcOrd="2" destOrd="0" parTransId="{24CFEDC9-D154-224E-AC3C-C3510FB0832E}" sibTransId="{BAB55F52-28E9-7746-836C-95022729A277}"/>
    <dgm:cxn modelId="{6F464691-CA52-421C-BC12-FD837B87A2DD}" srcId="{12BEF137-5864-4904-A141-D3CAF0AB2DCB}" destId="{E1081417-CF1B-4448-A682-9001F3F9570F}" srcOrd="0" destOrd="0" parTransId="{7A6325CA-9976-4A21-A8DB-BAA2F596F14B}" sibTransId="{8F1359A7-5524-45BA-AA75-25814D9D2E99}"/>
    <dgm:cxn modelId="{6BA4A99F-252B-BF4E-ACC5-412E114C2E4C}" type="presOf" srcId="{E1081417-CF1B-4448-A682-9001F3F9570F}" destId="{7D9BFFB0-11F2-414C-8C14-A9FFA5D2AC49}" srcOrd="0" destOrd="0" presId="urn:microsoft.com/office/officeart/2005/8/layout/process1"/>
    <dgm:cxn modelId="{6A0B3AA3-2F42-A74F-965C-5EA33DFCF072}" type="presOf" srcId="{4DCE2925-E6A4-934B-8FB2-CAA5A7B56D30}" destId="{A6B6CE6E-D946-A346-BB17-08026A6F0778}" srcOrd="0" destOrd="0" presId="urn:microsoft.com/office/officeart/2005/8/layout/process1"/>
    <dgm:cxn modelId="{3D03E4B1-0BE6-3241-A10A-3DCC94173A90}" type="presOf" srcId="{A9CE24B1-BC42-B443-9FFC-1689642B56B3}" destId="{5052F240-9423-D941-AEC5-6D3C62585A42}" srcOrd="0" destOrd="0" presId="urn:microsoft.com/office/officeart/2005/8/layout/process1"/>
    <dgm:cxn modelId="{B887D8DA-FE99-B544-81E1-DC82C76BF088}" type="presParOf" srcId="{7CC4E445-74ED-8C40-A4D3-8CFA526FA3F0}" destId="{7D9BFFB0-11F2-414C-8C14-A9FFA5D2AC49}" srcOrd="0" destOrd="0" presId="urn:microsoft.com/office/officeart/2005/8/layout/process1"/>
    <dgm:cxn modelId="{73B20E8F-7899-F44D-A043-D394F9E886EA}" type="presParOf" srcId="{7CC4E445-74ED-8C40-A4D3-8CFA526FA3F0}" destId="{6F9A7E04-852A-AB4C-8C45-F34BC894EEDE}" srcOrd="1" destOrd="0" presId="urn:microsoft.com/office/officeart/2005/8/layout/process1"/>
    <dgm:cxn modelId="{EBE4AF1F-1800-5144-9C57-E53222979052}" type="presParOf" srcId="{6F9A7E04-852A-AB4C-8C45-F34BC894EEDE}" destId="{B9BF26EE-110B-994D-AE53-AE0208B17FD4}" srcOrd="0" destOrd="0" presId="urn:microsoft.com/office/officeart/2005/8/layout/process1"/>
    <dgm:cxn modelId="{D462F942-D33C-0747-B210-994A2884AA47}" type="presParOf" srcId="{7CC4E445-74ED-8C40-A4D3-8CFA526FA3F0}" destId="{5052F240-9423-D941-AEC5-6D3C62585A42}" srcOrd="2" destOrd="0" presId="urn:microsoft.com/office/officeart/2005/8/layout/process1"/>
    <dgm:cxn modelId="{264E81AA-9B0F-704D-929C-43CCB299E7F1}" type="presParOf" srcId="{7CC4E445-74ED-8C40-A4D3-8CFA526FA3F0}" destId="{A6B6CE6E-D946-A346-BB17-08026A6F0778}" srcOrd="3" destOrd="0" presId="urn:microsoft.com/office/officeart/2005/8/layout/process1"/>
    <dgm:cxn modelId="{F0BEF0E1-B3BA-8B40-9F53-713FA9C60DF6}" type="presParOf" srcId="{A6B6CE6E-D946-A346-BB17-08026A6F0778}" destId="{B497601C-A398-3D49-A73A-903E8BAA2ED8}" srcOrd="0" destOrd="0" presId="urn:microsoft.com/office/officeart/2005/8/layout/process1"/>
    <dgm:cxn modelId="{4C7489B6-65E7-7C46-B3D7-DA50CCE8B250}" type="presParOf" srcId="{7CC4E445-74ED-8C40-A4D3-8CFA526FA3F0}" destId="{76DDE5B7-A131-F74D-84AC-C254A4D89E7D}" srcOrd="4" destOrd="0" presId="urn:microsoft.com/office/officeart/2005/8/layout/process1"/>
    <dgm:cxn modelId="{9713885F-2B58-B142-B331-2B0B53754103}" type="presParOf" srcId="{7CC4E445-74ED-8C40-A4D3-8CFA526FA3F0}" destId="{3E218B3C-1169-1342-A439-10E43513F00F}" srcOrd="5" destOrd="0" presId="urn:microsoft.com/office/officeart/2005/8/layout/process1"/>
    <dgm:cxn modelId="{29CEA7F2-A249-214C-BA2F-11A6D3B2E949}" type="presParOf" srcId="{3E218B3C-1169-1342-A439-10E43513F00F}" destId="{866910F3-2A0C-4044-B205-AC36A36E421A}" srcOrd="0" destOrd="0" presId="urn:microsoft.com/office/officeart/2005/8/layout/process1"/>
    <dgm:cxn modelId="{4EE29F00-259E-964F-B52C-7FA30693EC06}" type="presParOf" srcId="{7CC4E445-74ED-8C40-A4D3-8CFA526FA3F0}" destId="{10C2F1F5-EC4F-D04A-9617-B9E5B121E6B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69D8D-3E0E-1E4C-B488-1564262B8DA8}" type="doc">
      <dgm:prSet loTypeId="urn:microsoft.com/office/officeart/2005/8/layout/pyramid2" loCatId="" qsTypeId="urn:microsoft.com/office/officeart/2005/8/quickstyle/simple2" qsCatId="simple" csTypeId="urn:microsoft.com/office/officeart/2005/8/colors/accent1_2" csCatId="accent1" phldr="1"/>
      <dgm:spPr/>
    </dgm:pt>
    <dgm:pt modelId="{926912A2-03B9-6142-ADD7-23F987B267F5}">
      <dgm:prSet phldrT="[Testo]"/>
      <dgm:spPr>
        <a:solidFill>
          <a:schemeClr val="accent2">
            <a:alpha val="90000"/>
          </a:schemeClr>
        </a:solidFill>
      </dgm:spPr>
      <dgm:t>
        <a:bodyPr/>
        <a:lstStyle/>
        <a:p>
          <a:r>
            <a:rPr lang="it-IT" b="1" dirty="0">
              <a:solidFill>
                <a:srgbClr val="C00000"/>
              </a:solidFill>
            </a:rPr>
            <a:t>GRAZIE</a:t>
          </a:r>
        </a:p>
      </dgm:t>
    </dgm:pt>
    <dgm:pt modelId="{7804E2B6-5852-B347-89C8-64E3D04F1CFB}" type="parTrans" cxnId="{C062BA16-54B5-114E-9E78-80C7E2DD0762}">
      <dgm:prSet/>
      <dgm:spPr/>
      <dgm:t>
        <a:bodyPr/>
        <a:lstStyle/>
        <a:p>
          <a:endParaRPr lang="it-IT"/>
        </a:p>
      </dgm:t>
    </dgm:pt>
    <dgm:pt modelId="{95EDCA6A-4425-6847-A1E7-FCB6B726B54C}" type="sibTrans" cxnId="{C062BA16-54B5-114E-9E78-80C7E2DD0762}">
      <dgm:prSet/>
      <dgm:spPr/>
      <dgm:t>
        <a:bodyPr/>
        <a:lstStyle/>
        <a:p>
          <a:endParaRPr lang="it-IT"/>
        </a:p>
      </dgm:t>
    </dgm:pt>
    <dgm:pt modelId="{95DA03EB-E789-1842-B806-AAF1895C2F49}">
      <dgm:prSet phldrT="[Testo]"/>
      <dgm:spPr>
        <a:solidFill>
          <a:schemeClr val="accent4">
            <a:lumMod val="60000"/>
            <a:lumOff val="40000"/>
            <a:alpha val="90000"/>
          </a:schemeClr>
        </a:solidFill>
      </dgm:spPr>
      <dgm:t>
        <a:bodyPr/>
        <a:lstStyle/>
        <a:p>
          <a:r>
            <a:rPr lang="it-IT" b="1" dirty="0">
              <a:solidFill>
                <a:srgbClr val="C00000"/>
              </a:solidFill>
            </a:rPr>
            <a:t>DELL</a:t>
          </a:r>
          <a:r>
            <a:rPr lang="it-IT" dirty="0"/>
            <a:t>’	</a:t>
          </a:r>
        </a:p>
      </dgm:t>
    </dgm:pt>
    <dgm:pt modelId="{F018820A-B704-5E48-BE73-0E595EF981C5}" type="parTrans" cxnId="{0B88BE00-3609-FC4E-9C00-012B9C5064F9}">
      <dgm:prSet/>
      <dgm:spPr/>
      <dgm:t>
        <a:bodyPr/>
        <a:lstStyle/>
        <a:p>
          <a:endParaRPr lang="it-IT"/>
        </a:p>
      </dgm:t>
    </dgm:pt>
    <dgm:pt modelId="{2B62D82C-FD74-E64E-BDC5-38A4D5D46294}" type="sibTrans" cxnId="{0B88BE00-3609-FC4E-9C00-012B9C5064F9}">
      <dgm:prSet/>
      <dgm:spPr/>
      <dgm:t>
        <a:bodyPr/>
        <a:lstStyle/>
        <a:p>
          <a:endParaRPr lang="it-IT"/>
        </a:p>
      </dgm:t>
    </dgm:pt>
    <dgm:pt modelId="{0C68913A-86A8-5F4B-907E-60E7F920268A}">
      <dgm:prSet phldrT="[Testo]" custT="1"/>
      <dgm:spPr>
        <a:solidFill>
          <a:schemeClr val="accent1">
            <a:lumMod val="60000"/>
            <a:lumOff val="40000"/>
            <a:alpha val="90000"/>
          </a:schemeClr>
        </a:solidFill>
      </dgm:spPr>
      <dgm:t>
        <a:bodyPr/>
        <a:lstStyle/>
        <a:p>
          <a:r>
            <a:rPr lang="it-IT" sz="5400" b="1" dirty="0">
              <a:solidFill>
                <a:srgbClr val="C00000"/>
              </a:solidFill>
            </a:rPr>
            <a:t>ATTENZIONE!!</a:t>
          </a:r>
        </a:p>
        <a:p>
          <a:endParaRPr lang="it-IT" sz="2900" dirty="0"/>
        </a:p>
      </dgm:t>
    </dgm:pt>
    <dgm:pt modelId="{C34D757C-03EB-E04E-BFB5-FF8CD6EAD849}" type="parTrans" cxnId="{EE8EB653-5F4D-C040-B330-B9226A08438C}">
      <dgm:prSet/>
      <dgm:spPr/>
      <dgm:t>
        <a:bodyPr/>
        <a:lstStyle/>
        <a:p>
          <a:endParaRPr lang="it-IT"/>
        </a:p>
      </dgm:t>
    </dgm:pt>
    <dgm:pt modelId="{4EF9CCF0-E321-D744-A58A-BF055505C269}" type="sibTrans" cxnId="{EE8EB653-5F4D-C040-B330-B9226A08438C}">
      <dgm:prSet/>
      <dgm:spPr/>
      <dgm:t>
        <a:bodyPr/>
        <a:lstStyle/>
        <a:p>
          <a:endParaRPr lang="it-IT"/>
        </a:p>
      </dgm:t>
    </dgm:pt>
    <dgm:pt modelId="{EB043348-E69B-0A44-9830-48268F078810}" type="pres">
      <dgm:prSet presAssocID="{BFA69D8D-3E0E-1E4C-B488-1564262B8DA8}" presName="compositeShape" presStyleCnt="0">
        <dgm:presLayoutVars>
          <dgm:dir/>
          <dgm:resizeHandles/>
        </dgm:presLayoutVars>
      </dgm:prSet>
      <dgm:spPr/>
    </dgm:pt>
    <dgm:pt modelId="{E26CA88E-6353-374D-BC09-559AFCDC1675}" type="pres">
      <dgm:prSet presAssocID="{BFA69D8D-3E0E-1E4C-B488-1564262B8DA8}" presName="pyramid" presStyleLbl="node1" presStyleIdx="0" presStyleCnt="1"/>
      <dgm:spPr/>
    </dgm:pt>
    <dgm:pt modelId="{E507BD55-AB68-AE4B-A552-13DF5AD1F24C}" type="pres">
      <dgm:prSet presAssocID="{BFA69D8D-3E0E-1E4C-B488-1564262B8DA8}" presName="theList" presStyleCnt="0"/>
      <dgm:spPr/>
    </dgm:pt>
    <dgm:pt modelId="{C031B34F-251F-7544-943E-8C67964045D3}" type="pres">
      <dgm:prSet presAssocID="{926912A2-03B9-6142-ADD7-23F987B267F5}" presName="aNode" presStyleLbl="fgAcc1" presStyleIdx="0" presStyleCnt="3">
        <dgm:presLayoutVars>
          <dgm:bulletEnabled val="1"/>
        </dgm:presLayoutVars>
      </dgm:prSet>
      <dgm:spPr/>
    </dgm:pt>
    <dgm:pt modelId="{6F0527DE-BF09-D24C-A9A8-163C7E2869C6}" type="pres">
      <dgm:prSet presAssocID="{926912A2-03B9-6142-ADD7-23F987B267F5}" presName="aSpace" presStyleCnt="0"/>
      <dgm:spPr/>
    </dgm:pt>
    <dgm:pt modelId="{850E88E2-6B31-1C42-BC72-2E7950F19CE4}" type="pres">
      <dgm:prSet presAssocID="{95DA03EB-E789-1842-B806-AAF1895C2F49}" presName="aNode" presStyleLbl="fgAcc1" presStyleIdx="1" presStyleCnt="3">
        <dgm:presLayoutVars>
          <dgm:bulletEnabled val="1"/>
        </dgm:presLayoutVars>
      </dgm:prSet>
      <dgm:spPr/>
    </dgm:pt>
    <dgm:pt modelId="{2F71A44C-883A-C64C-8CFE-AB4CA002759D}" type="pres">
      <dgm:prSet presAssocID="{95DA03EB-E789-1842-B806-AAF1895C2F49}" presName="aSpace" presStyleCnt="0"/>
      <dgm:spPr/>
    </dgm:pt>
    <dgm:pt modelId="{889117B8-FB68-4D43-8AF2-A2D142C5BBA3}" type="pres">
      <dgm:prSet presAssocID="{0C68913A-86A8-5F4B-907E-60E7F920268A}" presName="aNode" presStyleLbl="fgAcc1" presStyleIdx="2" presStyleCnt="3" custScaleX="141422" custScaleY="135783">
        <dgm:presLayoutVars>
          <dgm:bulletEnabled val="1"/>
        </dgm:presLayoutVars>
      </dgm:prSet>
      <dgm:spPr/>
    </dgm:pt>
    <dgm:pt modelId="{2DC4940C-DEBA-4A4A-B9F5-633D1EA66C60}" type="pres">
      <dgm:prSet presAssocID="{0C68913A-86A8-5F4B-907E-60E7F920268A}" presName="aSpace" presStyleCnt="0"/>
      <dgm:spPr/>
    </dgm:pt>
  </dgm:ptLst>
  <dgm:cxnLst>
    <dgm:cxn modelId="{0B88BE00-3609-FC4E-9C00-012B9C5064F9}" srcId="{BFA69D8D-3E0E-1E4C-B488-1564262B8DA8}" destId="{95DA03EB-E789-1842-B806-AAF1895C2F49}" srcOrd="1" destOrd="0" parTransId="{F018820A-B704-5E48-BE73-0E595EF981C5}" sibTransId="{2B62D82C-FD74-E64E-BDC5-38A4D5D46294}"/>
    <dgm:cxn modelId="{C062BA16-54B5-114E-9E78-80C7E2DD0762}" srcId="{BFA69D8D-3E0E-1E4C-B488-1564262B8DA8}" destId="{926912A2-03B9-6142-ADD7-23F987B267F5}" srcOrd="0" destOrd="0" parTransId="{7804E2B6-5852-B347-89C8-64E3D04F1CFB}" sibTransId="{95EDCA6A-4425-6847-A1E7-FCB6B726B54C}"/>
    <dgm:cxn modelId="{94440131-F65E-1441-BAF3-A8CA619FB9A9}" type="presOf" srcId="{BFA69D8D-3E0E-1E4C-B488-1564262B8DA8}" destId="{EB043348-E69B-0A44-9830-48268F078810}" srcOrd="0" destOrd="0" presId="urn:microsoft.com/office/officeart/2005/8/layout/pyramid2"/>
    <dgm:cxn modelId="{4A26B63F-F868-AB4E-B20E-2A5831214E5E}" type="presOf" srcId="{926912A2-03B9-6142-ADD7-23F987B267F5}" destId="{C031B34F-251F-7544-943E-8C67964045D3}" srcOrd="0" destOrd="0" presId="urn:microsoft.com/office/officeart/2005/8/layout/pyramid2"/>
    <dgm:cxn modelId="{EE8EB653-5F4D-C040-B330-B9226A08438C}" srcId="{BFA69D8D-3E0E-1E4C-B488-1564262B8DA8}" destId="{0C68913A-86A8-5F4B-907E-60E7F920268A}" srcOrd="2" destOrd="0" parTransId="{C34D757C-03EB-E04E-BFB5-FF8CD6EAD849}" sibTransId="{4EF9CCF0-E321-D744-A58A-BF055505C269}"/>
    <dgm:cxn modelId="{DF23B4B0-98B3-1D4D-A599-7D8A5B1A491A}" type="presOf" srcId="{0C68913A-86A8-5F4B-907E-60E7F920268A}" destId="{889117B8-FB68-4D43-8AF2-A2D142C5BBA3}" srcOrd="0" destOrd="0" presId="urn:microsoft.com/office/officeart/2005/8/layout/pyramid2"/>
    <dgm:cxn modelId="{95B80CF0-1C80-0248-9C97-39A4E599B65F}" type="presOf" srcId="{95DA03EB-E789-1842-B806-AAF1895C2F49}" destId="{850E88E2-6B31-1C42-BC72-2E7950F19CE4}" srcOrd="0" destOrd="0" presId="urn:microsoft.com/office/officeart/2005/8/layout/pyramid2"/>
    <dgm:cxn modelId="{37F3D1C2-1686-3443-AAA8-0DDFCF5BE8E4}" type="presParOf" srcId="{EB043348-E69B-0A44-9830-48268F078810}" destId="{E26CA88E-6353-374D-BC09-559AFCDC1675}" srcOrd="0" destOrd="0" presId="urn:microsoft.com/office/officeart/2005/8/layout/pyramid2"/>
    <dgm:cxn modelId="{158AC658-2059-8E45-A7C5-69158A0CA329}" type="presParOf" srcId="{EB043348-E69B-0A44-9830-48268F078810}" destId="{E507BD55-AB68-AE4B-A552-13DF5AD1F24C}" srcOrd="1" destOrd="0" presId="urn:microsoft.com/office/officeart/2005/8/layout/pyramid2"/>
    <dgm:cxn modelId="{D68057F8-11DC-FF49-AFBB-FC9B1F10C7B6}" type="presParOf" srcId="{E507BD55-AB68-AE4B-A552-13DF5AD1F24C}" destId="{C031B34F-251F-7544-943E-8C67964045D3}" srcOrd="0" destOrd="0" presId="urn:microsoft.com/office/officeart/2005/8/layout/pyramid2"/>
    <dgm:cxn modelId="{BC244CA1-7711-B143-9971-772DB1AD30EB}" type="presParOf" srcId="{E507BD55-AB68-AE4B-A552-13DF5AD1F24C}" destId="{6F0527DE-BF09-D24C-A9A8-163C7E2869C6}" srcOrd="1" destOrd="0" presId="urn:microsoft.com/office/officeart/2005/8/layout/pyramid2"/>
    <dgm:cxn modelId="{B6FD69B5-7E54-FE4B-85B0-0F469226C61D}" type="presParOf" srcId="{E507BD55-AB68-AE4B-A552-13DF5AD1F24C}" destId="{850E88E2-6B31-1C42-BC72-2E7950F19CE4}" srcOrd="2" destOrd="0" presId="urn:microsoft.com/office/officeart/2005/8/layout/pyramid2"/>
    <dgm:cxn modelId="{930D9C5D-0276-8E4B-B3E8-579E5A549A60}" type="presParOf" srcId="{E507BD55-AB68-AE4B-A552-13DF5AD1F24C}" destId="{2F71A44C-883A-C64C-8CFE-AB4CA002759D}" srcOrd="3" destOrd="0" presId="urn:microsoft.com/office/officeart/2005/8/layout/pyramid2"/>
    <dgm:cxn modelId="{A5CE76DC-67AF-CD44-9BEC-55804A996544}" type="presParOf" srcId="{E507BD55-AB68-AE4B-A552-13DF5AD1F24C}" destId="{889117B8-FB68-4D43-8AF2-A2D142C5BBA3}" srcOrd="4" destOrd="0" presId="urn:microsoft.com/office/officeart/2005/8/layout/pyramid2"/>
    <dgm:cxn modelId="{C50FF586-99AA-9146-B771-C980E76AC2C8}" type="presParOf" srcId="{E507BD55-AB68-AE4B-A552-13DF5AD1F24C}" destId="{2DC4940C-DEBA-4A4A-B9F5-633D1EA66C60}" srcOrd="5" destOrd="0" presId="urn:microsoft.com/office/officeart/2005/8/layout/pyramid2"/>
  </dgm:cxnLst>
  <dgm:bg>
    <a:solidFill>
      <a:srgbClr val="AEFFF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9044-5F1B-CF40-AF9D-2E6568EA1EB9}">
      <dsp:nvSpPr>
        <dsp:cNvPr id="0" name=""/>
        <dsp:cNvSpPr/>
      </dsp:nvSpPr>
      <dsp:spPr>
        <a:xfrm>
          <a:off x="0" y="0"/>
          <a:ext cx="3238500" cy="3029067"/>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2486" tIns="330200" rIns="252486" bIns="330200" numCol="1" spcCol="1270" anchor="t" anchorCtr="0">
          <a:noAutofit/>
        </a:bodyPr>
        <a:lstStyle/>
        <a:p>
          <a:pPr marL="0" lvl="0" indent="0" algn="l" defTabSz="1022350">
            <a:lnSpc>
              <a:spcPct val="90000"/>
            </a:lnSpc>
            <a:spcBef>
              <a:spcPct val="0"/>
            </a:spcBef>
            <a:spcAft>
              <a:spcPct val="35000"/>
            </a:spcAft>
            <a:buNone/>
          </a:pPr>
          <a:r>
            <a:rPr lang="it-IT" sz="2300" b="1" kern="1200" dirty="0"/>
            <a:t>COS’E’ LA PRESBIVESTIBULIA</a:t>
          </a:r>
        </a:p>
      </dsp:txBody>
      <dsp:txXfrm>
        <a:off x="0" y="1151045"/>
        <a:ext cx="3238500" cy="1817440"/>
      </dsp:txXfrm>
    </dsp:sp>
    <dsp:sp modelId="{E16B94A4-1117-CE49-B0DA-DD52B853C920}">
      <dsp:nvSpPr>
        <dsp:cNvPr id="0" name=""/>
        <dsp:cNvSpPr/>
      </dsp:nvSpPr>
      <dsp:spPr>
        <a:xfrm>
          <a:off x="1164889" y="302906"/>
          <a:ext cx="908720" cy="908720"/>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0847" tIns="12700" rIns="70847" bIns="12700" numCol="1" spcCol="1270" anchor="ctr" anchorCtr="0">
          <a:noAutofit/>
        </a:bodyPr>
        <a:lstStyle/>
        <a:p>
          <a:pPr marL="0" lvl="0" indent="0" algn="ctr" defTabSz="2133600">
            <a:lnSpc>
              <a:spcPct val="90000"/>
            </a:lnSpc>
            <a:spcBef>
              <a:spcPct val="0"/>
            </a:spcBef>
            <a:spcAft>
              <a:spcPct val="35000"/>
            </a:spcAft>
            <a:buNone/>
          </a:pPr>
          <a:r>
            <a:rPr lang="it-IT" sz="4800" kern="1200"/>
            <a:t>1</a:t>
          </a:r>
        </a:p>
      </dsp:txBody>
      <dsp:txXfrm>
        <a:off x="1297968" y="435985"/>
        <a:ext cx="642562" cy="642562"/>
      </dsp:txXfrm>
    </dsp:sp>
    <dsp:sp modelId="{2A9BF750-A4D7-EF4A-AE17-2D2306B0F5DE}">
      <dsp:nvSpPr>
        <dsp:cNvPr id="0" name=""/>
        <dsp:cNvSpPr/>
      </dsp:nvSpPr>
      <dsp:spPr>
        <a:xfrm>
          <a:off x="0" y="3028995"/>
          <a:ext cx="3238500" cy="72"/>
        </a:xfrm>
        <a:prstGeom prst="rect">
          <a:avLst/>
        </a:prstGeom>
        <a:solidFill>
          <a:schemeClr val="accent5">
            <a:hueOff val="3077562"/>
            <a:satOff val="-1099"/>
            <a:lumOff val="1765"/>
            <a:alphaOff val="0"/>
          </a:schemeClr>
        </a:solidFill>
        <a:ln w="9525" cap="flat" cmpd="sng" algn="ctr">
          <a:solidFill>
            <a:schemeClr val="accent5">
              <a:hueOff val="3077562"/>
              <a:satOff val="-1099"/>
              <a:lumOff val="176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0D357A8-882E-4C4D-B11D-7FA8180B3C13}">
      <dsp:nvSpPr>
        <dsp:cNvPr id="0" name=""/>
        <dsp:cNvSpPr/>
      </dsp:nvSpPr>
      <dsp:spPr>
        <a:xfrm>
          <a:off x="3562350" y="0"/>
          <a:ext cx="3238500" cy="3029067"/>
        </a:xfrm>
        <a:prstGeom prst="rect">
          <a:avLst/>
        </a:prstGeom>
        <a:solidFill>
          <a:schemeClr val="accent5">
            <a:tint val="40000"/>
            <a:alpha val="90000"/>
            <a:hueOff val="7779575"/>
            <a:satOff val="-738"/>
            <a:lumOff val="538"/>
            <a:alphaOff val="0"/>
          </a:schemeClr>
        </a:solidFill>
        <a:ln w="9525" cap="flat" cmpd="sng" algn="ctr">
          <a:solidFill>
            <a:schemeClr val="accent5">
              <a:tint val="40000"/>
              <a:alpha val="90000"/>
              <a:hueOff val="7779575"/>
              <a:satOff val="-738"/>
              <a:lumOff val="5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2486" tIns="330200" rIns="252486" bIns="330200" numCol="1" spcCol="1270" anchor="t" anchorCtr="0">
          <a:noAutofit/>
        </a:bodyPr>
        <a:lstStyle/>
        <a:p>
          <a:pPr marL="0" lvl="0" indent="0" algn="l" defTabSz="1022350">
            <a:lnSpc>
              <a:spcPct val="90000"/>
            </a:lnSpc>
            <a:spcBef>
              <a:spcPct val="0"/>
            </a:spcBef>
            <a:spcAft>
              <a:spcPct val="35000"/>
            </a:spcAft>
            <a:buNone/>
          </a:pPr>
          <a:r>
            <a:rPr lang="it-IT" sz="2300" b="1" kern="1200"/>
            <a:t>COME OBIETTIVARLA	</a:t>
          </a:r>
        </a:p>
      </dsp:txBody>
      <dsp:txXfrm>
        <a:off x="3562350" y="1151045"/>
        <a:ext cx="3238500" cy="1817440"/>
      </dsp:txXfrm>
    </dsp:sp>
    <dsp:sp modelId="{35AAB7BC-0165-9246-BEDD-C09C3BF9D004}">
      <dsp:nvSpPr>
        <dsp:cNvPr id="0" name=""/>
        <dsp:cNvSpPr/>
      </dsp:nvSpPr>
      <dsp:spPr>
        <a:xfrm>
          <a:off x="4727239" y="302906"/>
          <a:ext cx="908720" cy="908720"/>
        </a:xfrm>
        <a:prstGeom prst="ellipse">
          <a:avLst/>
        </a:prstGeom>
        <a:solidFill>
          <a:schemeClr val="accent5">
            <a:hueOff val="6155125"/>
            <a:satOff val="-2198"/>
            <a:lumOff val="3530"/>
            <a:alphaOff val="0"/>
          </a:schemeClr>
        </a:solidFill>
        <a:ln w="9525" cap="flat" cmpd="sng" algn="ctr">
          <a:solidFill>
            <a:schemeClr val="accent5">
              <a:hueOff val="6155125"/>
              <a:satOff val="-2198"/>
              <a:lumOff val="353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0847" tIns="12700" rIns="70847" bIns="12700" numCol="1" spcCol="1270" anchor="ctr" anchorCtr="0">
          <a:noAutofit/>
        </a:bodyPr>
        <a:lstStyle/>
        <a:p>
          <a:pPr marL="0" lvl="0" indent="0" algn="ctr" defTabSz="2133600">
            <a:lnSpc>
              <a:spcPct val="90000"/>
            </a:lnSpc>
            <a:spcBef>
              <a:spcPct val="0"/>
            </a:spcBef>
            <a:spcAft>
              <a:spcPct val="35000"/>
            </a:spcAft>
            <a:buNone/>
          </a:pPr>
          <a:r>
            <a:rPr lang="it-IT" sz="4800" kern="1200"/>
            <a:t>2</a:t>
          </a:r>
        </a:p>
      </dsp:txBody>
      <dsp:txXfrm>
        <a:off x="4860318" y="435985"/>
        <a:ext cx="642562" cy="642562"/>
      </dsp:txXfrm>
    </dsp:sp>
    <dsp:sp modelId="{8A94E7E9-F1AB-7C43-B7C2-848F94613F65}">
      <dsp:nvSpPr>
        <dsp:cNvPr id="0" name=""/>
        <dsp:cNvSpPr/>
      </dsp:nvSpPr>
      <dsp:spPr>
        <a:xfrm>
          <a:off x="3562350" y="3028995"/>
          <a:ext cx="3238500" cy="72"/>
        </a:xfrm>
        <a:prstGeom prst="rect">
          <a:avLst/>
        </a:prstGeom>
        <a:solidFill>
          <a:schemeClr val="accent5">
            <a:hueOff val="9232688"/>
            <a:satOff val="-3298"/>
            <a:lumOff val="5295"/>
            <a:alphaOff val="0"/>
          </a:schemeClr>
        </a:solidFill>
        <a:ln w="9525" cap="flat" cmpd="sng" algn="ctr">
          <a:solidFill>
            <a:schemeClr val="accent5">
              <a:hueOff val="9232688"/>
              <a:satOff val="-3298"/>
              <a:lumOff val="529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672D369-2AE5-0247-BD32-49851EAF1B54}">
      <dsp:nvSpPr>
        <dsp:cNvPr id="0" name=""/>
        <dsp:cNvSpPr/>
      </dsp:nvSpPr>
      <dsp:spPr>
        <a:xfrm>
          <a:off x="7124700" y="0"/>
          <a:ext cx="3238500" cy="3029067"/>
        </a:xfrm>
        <a:prstGeom prst="rect">
          <a:avLst/>
        </a:prstGeom>
        <a:solidFill>
          <a:schemeClr val="accent5">
            <a:tint val="40000"/>
            <a:alpha val="90000"/>
            <a:hueOff val="15559149"/>
            <a:satOff val="-1476"/>
            <a:lumOff val="1077"/>
            <a:alphaOff val="0"/>
          </a:schemeClr>
        </a:solidFill>
        <a:ln w="9525" cap="flat" cmpd="sng" algn="ctr">
          <a:solidFill>
            <a:schemeClr val="accent5">
              <a:tint val="40000"/>
              <a:alpha val="90000"/>
              <a:hueOff val="15559149"/>
              <a:satOff val="-1476"/>
              <a:lumOff val="10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2486" tIns="330200" rIns="252486" bIns="330200" numCol="1" spcCol="1270" anchor="t" anchorCtr="0">
          <a:noAutofit/>
        </a:bodyPr>
        <a:lstStyle/>
        <a:p>
          <a:pPr marL="0" lvl="0" indent="0" algn="l" defTabSz="1022350">
            <a:lnSpc>
              <a:spcPct val="90000"/>
            </a:lnSpc>
            <a:spcBef>
              <a:spcPct val="0"/>
            </a:spcBef>
            <a:spcAft>
              <a:spcPct val="35000"/>
            </a:spcAft>
            <a:buNone/>
          </a:pPr>
          <a:r>
            <a:rPr lang="it-IT" sz="2300" b="1" kern="1200" dirty="0"/>
            <a:t>COSA CAMBIA NEL FUNZIONAMENTO DEL VESTIBOLO DELL’ANZIANO</a:t>
          </a:r>
        </a:p>
      </dsp:txBody>
      <dsp:txXfrm>
        <a:off x="7124700" y="1151045"/>
        <a:ext cx="3238500" cy="1817440"/>
      </dsp:txXfrm>
    </dsp:sp>
    <dsp:sp modelId="{DCB1C4F3-CFC7-5744-A383-5BD729D4BC81}">
      <dsp:nvSpPr>
        <dsp:cNvPr id="0" name=""/>
        <dsp:cNvSpPr/>
      </dsp:nvSpPr>
      <dsp:spPr>
        <a:xfrm>
          <a:off x="8289589" y="302906"/>
          <a:ext cx="908720" cy="908720"/>
        </a:xfrm>
        <a:prstGeom prst="ellipse">
          <a:avLst/>
        </a:prstGeom>
        <a:solidFill>
          <a:schemeClr val="accent5">
            <a:hueOff val="12310249"/>
            <a:satOff val="-4397"/>
            <a:lumOff val="7060"/>
            <a:alphaOff val="0"/>
          </a:schemeClr>
        </a:solidFill>
        <a:ln w="9525" cap="flat" cmpd="sng" algn="ctr">
          <a:solidFill>
            <a:schemeClr val="accent5">
              <a:hueOff val="12310249"/>
              <a:satOff val="-4397"/>
              <a:lumOff val="706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0847" tIns="12700" rIns="70847" bIns="12700" numCol="1" spcCol="1270" anchor="ctr" anchorCtr="0">
          <a:noAutofit/>
        </a:bodyPr>
        <a:lstStyle/>
        <a:p>
          <a:pPr marL="0" lvl="0" indent="0" algn="ctr" defTabSz="2133600">
            <a:lnSpc>
              <a:spcPct val="90000"/>
            </a:lnSpc>
            <a:spcBef>
              <a:spcPct val="0"/>
            </a:spcBef>
            <a:spcAft>
              <a:spcPct val="35000"/>
            </a:spcAft>
            <a:buNone/>
          </a:pPr>
          <a:r>
            <a:rPr lang="it-IT" sz="4800" kern="1200"/>
            <a:t>3</a:t>
          </a:r>
        </a:p>
      </dsp:txBody>
      <dsp:txXfrm>
        <a:off x="8422668" y="435985"/>
        <a:ext cx="642562" cy="642562"/>
      </dsp:txXfrm>
    </dsp:sp>
    <dsp:sp modelId="{8E254298-4E13-EE48-8D99-50B4DBB24559}">
      <dsp:nvSpPr>
        <dsp:cNvPr id="0" name=""/>
        <dsp:cNvSpPr/>
      </dsp:nvSpPr>
      <dsp:spPr>
        <a:xfrm>
          <a:off x="7124700" y="3028995"/>
          <a:ext cx="3238500" cy="72"/>
        </a:xfrm>
        <a:prstGeom prst="rect">
          <a:avLst/>
        </a:prstGeom>
        <a:solidFill>
          <a:schemeClr val="accent5">
            <a:hueOff val="15387812"/>
            <a:satOff val="-5496"/>
            <a:lumOff val="8825"/>
            <a:alphaOff val="0"/>
          </a:schemeClr>
        </a:solidFill>
        <a:ln w="9525" cap="flat" cmpd="sng" algn="ctr">
          <a:solidFill>
            <a:schemeClr val="accent5">
              <a:hueOff val="15387812"/>
              <a:satOff val="-5496"/>
              <a:lumOff val="882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FFB0-11F2-414C-8C14-A9FFA5D2AC49}">
      <dsp:nvSpPr>
        <dsp:cNvPr id="0" name=""/>
        <dsp:cNvSpPr/>
      </dsp:nvSpPr>
      <dsp:spPr>
        <a:xfrm>
          <a:off x="6174" y="0"/>
          <a:ext cx="2582357" cy="3029067"/>
        </a:xfrm>
        <a:prstGeom prst="roundRect">
          <a:avLst>
            <a:gd name="adj" fmla="val 10000"/>
          </a:avLst>
        </a:prstGeom>
        <a:gradFill rotWithShape="0">
          <a:gsLst>
            <a:gs pos="0">
              <a:schemeClr val="accent1">
                <a:shade val="50000"/>
                <a:hueOff val="0"/>
                <a:satOff val="0"/>
                <a:lumOff val="0"/>
                <a:alphaOff val="0"/>
                <a:tint val="94000"/>
                <a:satMod val="100000"/>
                <a:lumMod val="108000"/>
              </a:schemeClr>
            </a:gs>
            <a:gs pos="50000">
              <a:schemeClr val="accent1">
                <a:shade val="50000"/>
                <a:hueOff val="0"/>
                <a:satOff val="0"/>
                <a:lumOff val="0"/>
                <a:alphaOff val="0"/>
                <a:tint val="98000"/>
                <a:shade val="100000"/>
                <a:satMod val="100000"/>
                <a:lumMod val="100000"/>
              </a:schemeClr>
            </a:gs>
            <a:gs pos="100000">
              <a:schemeClr val="accent1">
                <a:shade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significativo deterioramento negli organi periferici del numero delle cellule ciliate tipo I e tipo II correlato all’età</a:t>
          </a:r>
          <a:endParaRPr lang="en-US" sz="2400" b="1" kern="1200" dirty="0"/>
        </a:p>
      </dsp:txBody>
      <dsp:txXfrm>
        <a:off x="81809" y="75635"/>
        <a:ext cx="2431087" cy="2877797"/>
      </dsp:txXfrm>
    </dsp:sp>
    <dsp:sp modelId="{6F9A7E04-852A-AB4C-8C45-F34BC894EEDE}">
      <dsp:nvSpPr>
        <dsp:cNvPr id="0" name=""/>
        <dsp:cNvSpPr/>
      </dsp:nvSpPr>
      <dsp:spPr>
        <a:xfrm>
          <a:off x="2723167" y="1347584"/>
          <a:ext cx="285428" cy="333897"/>
        </a:xfrm>
        <a:prstGeom prst="rightArrow">
          <a:avLst>
            <a:gd name="adj1" fmla="val 60000"/>
            <a:gd name="adj2" fmla="val 50000"/>
          </a:avLst>
        </a:prstGeom>
        <a:gradFill rotWithShape="0">
          <a:gsLst>
            <a:gs pos="0">
              <a:schemeClr val="accent1">
                <a:shade val="90000"/>
                <a:hueOff val="0"/>
                <a:satOff val="0"/>
                <a:lumOff val="0"/>
                <a:alphaOff val="0"/>
                <a:tint val="94000"/>
                <a:satMod val="100000"/>
                <a:lumMod val="108000"/>
              </a:schemeClr>
            </a:gs>
            <a:gs pos="50000">
              <a:schemeClr val="accent1">
                <a:shade val="90000"/>
                <a:hueOff val="0"/>
                <a:satOff val="0"/>
                <a:lumOff val="0"/>
                <a:alphaOff val="0"/>
                <a:tint val="98000"/>
                <a:shade val="100000"/>
                <a:satMod val="100000"/>
                <a:lumMod val="100000"/>
              </a:schemeClr>
            </a:gs>
            <a:gs pos="100000">
              <a:schemeClr val="accent1">
                <a:shade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23167" y="1414363"/>
        <a:ext cx="199800" cy="200339"/>
      </dsp:txXfrm>
    </dsp:sp>
    <dsp:sp modelId="{5052F240-9423-D941-AEC5-6D3C62585A42}">
      <dsp:nvSpPr>
        <dsp:cNvPr id="0" name=""/>
        <dsp:cNvSpPr/>
      </dsp:nvSpPr>
      <dsp:spPr>
        <a:xfrm>
          <a:off x="3127075" y="276847"/>
          <a:ext cx="2334290" cy="2475371"/>
        </a:xfrm>
        <a:prstGeom prst="roundRect">
          <a:avLst>
            <a:gd name="adj" fmla="val 10000"/>
          </a:avLst>
        </a:prstGeom>
        <a:gradFill rotWithShape="0">
          <a:gsLst>
            <a:gs pos="0">
              <a:schemeClr val="accent1">
                <a:shade val="50000"/>
                <a:hueOff val="269708"/>
                <a:satOff val="4251"/>
                <a:lumOff val="21666"/>
                <a:alphaOff val="0"/>
                <a:tint val="94000"/>
                <a:satMod val="100000"/>
                <a:lumMod val="108000"/>
              </a:schemeClr>
            </a:gs>
            <a:gs pos="50000">
              <a:schemeClr val="accent1">
                <a:shade val="50000"/>
                <a:hueOff val="269708"/>
                <a:satOff val="4251"/>
                <a:lumOff val="21666"/>
                <a:alphaOff val="0"/>
                <a:tint val="98000"/>
                <a:shade val="100000"/>
                <a:satMod val="100000"/>
                <a:lumMod val="100000"/>
              </a:schemeClr>
            </a:gs>
            <a:gs pos="100000">
              <a:schemeClr val="accent1">
                <a:shade val="50000"/>
                <a:hueOff val="269708"/>
                <a:satOff val="4251"/>
                <a:lumOff val="2166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baseline="0" dirty="0">
              <a:solidFill>
                <a:srgbClr val="7030A0"/>
              </a:solidFill>
            </a:rPr>
            <a:t>degenerazione più rapida delle cellule ciliate tipo I e  concomitante maggiore  deterioramento nelle creste ampollari  che nelle macule otolitiche</a:t>
          </a:r>
          <a:endParaRPr lang="en-US" sz="2000" b="1" kern="1200" dirty="0">
            <a:solidFill>
              <a:srgbClr val="7030A0"/>
            </a:solidFill>
          </a:endParaRPr>
        </a:p>
      </dsp:txBody>
      <dsp:txXfrm>
        <a:off x="3195444" y="345216"/>
        <a:ext cx="2197552" cy="2338633"/>
      </dsp:txXfrm>
    </dsp:sp>
    <dsp:sp modelId="{A6B6CE6E-D946-A346-BB17-08026A6F0778}">
      <dsp:nvSpPr>
        <dsp:cNvPr id="0" name=""/>
        <dsp:cNvSpPr/>
      </dsp:nvSpPr>
      <dsp:spPr>
        <a:xfrm>
          <a:off x="5596002" y="1347584"/>
          <a:ext cx="285428" cy="333897"/>
        </a:xfrm>
        <a:prstGeom prst="rightArrow">
          <a:avLst>
            <a:gd name="adj1" fmla="val 60000"/>
            <a:gd name="adj2" fmla="val 50000"/>
          </a:avLst>
        </a:prstGeom>
        <a:gradFill rotWithShape="0">
          <a:gsLst>
            <a:gs pos="0">
              <a:schemeClr val="accent1">
                <a:shade val="90000"/>
                <a:hueOff val="375255"/>
                <a:satOff val="477"/>
                <a:lumOff val="21571"/>
                <a:alphaOff val="0"/>
                <a:tint val="94000"/>
                <a:satMod val="100000"/>
                <a:lumMod val="108000"/>
              </a:schemeClr>
            </a:gs>
            <a:gs pos="50000">
              <a:schemeClr val="accent1">
                <a:shade val="90000"/>
                <a:hueOff val="375255"/>
                <a:satOff val="477"/>
                <a:lumOff val="21571"/>
                <a:alphaOff val="0"/>
                <a:tint val="98000"/>
                <a:shade val="100000"/>
                <a:satMod val="100000"/>
                <a:lumMod val="100000"/>
              </a:schemeClr>
            </a:gs>
            <a:gs pos="100000">
              <a:schemeClr val="accent1">
                <a:shade val="90000"/>
                <a:hueOff val="375255"/>
                <a:satOff val="477"/>
                <a:lumOff val="2157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596002" y="1414363"/>
        <a:ext cx="199800" cy="200339"/>
      </dsp:txXfrm>
    </dsp:sp>
    <dsp:sp modelId="{76DDE5B7-A131-F74D-84AC-C254A4D89E7D}">
      <dsp:nvSpPr>
        <dsp:cNvPr id="0" name=""/>
        <dsp:cNvSpPr/>
      </dsp:nvSpPr>
      <dsp:spPr>
        <a:xfrm>
          <a:off x="5999910" y="239299"/>
          <a:ext cx="2798286" cy="2550468"/>
        </a:xfrm>
        <a:prstGeom prst="roundRect">
          <a:avLst>
            <a:gd name="adj" fmla="val 10000"/>
          </a:avLst>
        </a:prstGeom>
        <a:gradFill rotWithShape="0">
          <a:gsLst>
            <a:gs pos="0">
              <a:schemeClr val="accent1">
                <a:shade val="50000"/>
                <a:hueOff val="539416"/>
                <a:satOff val="8503"/>
                <a:lumOff val="43333"/>
                <a:alphaOff val="0"/>
                <a:tint val="94000"/>
                <a:satMod val="100000"/>
                <a:lumMod val="108000"/>
              </a:schemeClr>
            </a:gs>
            <a:gs pos="50000">
              <a:schemeClr val="accent1">
                <a:shade val="50000"/>
                <a:hueOff val="539416"/>
                <a:satOff val="8503"/>
                <a:lumOff val="43333"/>
                <a:alphaOff val="0"/>
                <a:tint val="98000"/>
                <a:shade val="100000"/>
                <a:satMod val="100000"/>
                <a:lumMod val="100000"/>
              </a:schemeClr>
            </a:gs>
            <a:gs pos="100000">
              <a:schemeClr val="accent1">
                <a:shade val="50000"/>
                <a:hueOff val="539416"/>
                <a:satOff val="8503"/>
                <a:lumOff val="4333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accent6"/>
              </a:solidFill>
            </a:rPr>
            <a:t>significativo deterioramento dei neuroni nei nuclei vestibolari correlato all’età </a:t>
          </a:r>
        </a:p>
      </dsp:txBody>
      <dsp:txXfrm>
        <a:off x="6074611" y="314000"/>
        <a:ext cx="2648884" cy="2401066"/>
      </dsp:txXfrm>
    </dsp:sp>
    <dsp:sp modelId="{3E218B3C-1169-1342-A439-10E43513F00F}">
      <dsp:nvSpPr>
        <dsp:cNvPr id="0" name=""/>
        <dsp:cNvSpPr/>
      </dsp:nvSpPr>
      <dsp:spPr>
        <a:xfrm>
          <a:off x="8932833" y="1347584"/>
          <a:ext cx="285428" cy="333897"/>
        </a:xfrm>
        <a:prstGeom prst="rightArrow">
          <a:avLst>
            <a:gd name="adj1" fmla="val 60000"/>
            <a:gd name="adj2" fmla="val 50000"/>
          </a:avLst>
        </a:prstGeom>
        <a:gradFill rotWithShape="0">
          <a:gsLst>
            <a:gs pos="0">
              <a:schemeClr val="accent1">
                <a:shade val="90000"/>
                <a:hueOff val="375255"/>
                <a:satOff val="477"/>
                <a:lumOff val="21571"/>
                <a:alphaOff val="0"/>
                <a:tint val="94000"/>
                <a:satMod val="100000"/>
                <a:lumMod val="108000"/>
              </a:schemeClr>
            </a:gs>
            <a:gs pos="50000">
              <a:schemeClr val="accent1">
                <a:shade val="90000"/>
                <a:hueOff val="375255"/>
                <a:satOff val="477"/>
                <a:lumOff val="21571"/>
                <a:alphaOff val="0"/>
                <a:tint val="98000"/>
                <a:shade val="100000"/>
                <a:satMod val="100000"/>
                <a:lumMod val="100000"/>
              </a:schemeClr>
            </a:gs>
            <a:gs pos="100000">
              <a:schemeClr val="accent1">
                <a:shade val="90000"/>
                <a:hueOff val="375255"/>
                <a:satOff val="477"/>
                <a:lumOff val="2157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8932833" y="1414363"/>
        <a:ext cx="199800" cy="200339"/>
      </dsp:txXfrm>
    </dsp:sp>
    <dsp:sp modelId="{10C2F1F5-EC4F-D04A-9617-B9E5B121E6B8}">
      <dsp:nvSpPr>
        <dsp:cNvPr id="0" name=""/>
        <dsp:cNvSpPr/>
      </dsp:nvSpPr>
      <dsp:spPr>
        <a:xfrm>
          <a:off x="9336741" y="0"/>
          <a:ext cx="1934058" cy="3029067"/>
        </a:xfrm>
        <a:prstGeom prst="roundRect">
          <a:avLst>
            <a:gd name="adj" fmla="val 10000"/>
          </a:avLst>
        </a:prstGeom>
        <a:gradFill rotWithShape="0">
          <a:gsLst>
            <a:gs pos="0">
              <a:schemeClr val="accent1">
                <a:shade val="50000"/>
                <a:hueOff val="269708"/>
                <a:satOff val="4251"/>
                <a:lumOff val="21666"/>
                <a:alphaOff val="0"/>
                <a:tint val="94000"/>
                <a:satMod val="100000"/>
                <a:lumMod val="108000"/>
              </a:schemeClr>
            </a:gs>
            <a:gs pos="50000">
              <a:schemeClr val="accent1">
                <a:shade val="50000"/>
                <a:hueOff val="269708"/>
                <a:satOff val="4251"/>
                <a:lumOff val="21666"/>
                <a:alphaOff val="0"/>
                <a:tint val="98000"/>
                <a:shade val="100000"/>
                <a:satMod val="100000"/>
                <a:lumMod val="100000"/>
              </a:schemeClr>
            </a:gs>
            <a:gs pos="100000">
              <a:schemeClr val="accent1">
                <a:shade val="50000"/>
                <a:hueOff val="269708"/>
                <a:satOff val="4251"/>
                <a:lumOff val="2166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baseline="0" dirty="0">
              <a:solidFill>
                <a:srgbClr val="FFFF00"/>
              </a:solidFill>
            </a:rPr>
            <a:t> perdita di cellule  maggiore nella settima ottava decade di vita momento in cui molti anziani incominciano ad avere disturbi dell’equilibrio </a:t>
          </a:r>
          <a:endParaRPr lang="en-US" sz="2000" b="1" kern="1200" dirty="0">
            <a:solidFill>
              <a:srgbClr val="FFFF00"/>
            </a:solidFill>
          </a:endParaRPr>
        </a:p>
      </dsp:txBody>
      <dsp:txXfrm>
        <a:off x="9393388" y="56647"/>
        <a:ext cx="1820764" cy="2915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CA88E-6353-374D-BC09-559AFCDC1675}">
      <dsp:nvSpPr>
        <dsp:cNvPr id="0" name=""/>
        <dsp:cNvSpPr/>
      </dsp:nvSpPr>
      <dsp:spPr>
        <a:xfrm>
          <a:off x="2135355" y="0"/>
          <a:ext cx="5172683" cy="5172683"/>
        </a:xfrm>
        <a:prstGeom prst="triangl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031B34F-251F-7544-943E-8C67964045D3}">
      <dsp:nvSpPr>
        <dsp:cNvPr id="0" name=""/>
        <dsp:cNvSpPr/>
      </dsp:nvSpPr>
      <dsp:spPr>
        <a:xfrm>
          <a:off x="4721696" y="519702"/>
          <a:ext cx="3362243" cy="1107277"/>
        </a:xfrm>
        <a:prstGeom prst="roundRect">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it-IT" sz="4900" b="1" kern="1200" dirty="0">
              <a:solidFill>
                <a:srgbClr val="C00000"/>
              </a:solidFill>
            </a:rPr>
            <a:t>GRAZIE</a:t>
          </a:r>
        </a:p>
      </dsp:txBody>
      <dsp:txXfrm>
        <a:off x="4775749" y="573755"/>
        <a:ext cx="3254137" cy="999171"/>
      </dsp:txXfrm>
    </dsp:sp>
    <dsp:sp modelId="{850E88E2-6B31-1C42-BC72-2E7950F19CE4}">
      <dsp:nvSpPr>
        <dsp:cNvPr id="0" name=""/>
        <dsp:cNvSpPr/>
      </dsp:nvSpPr>
      <dsp:spPr>
        <a:xfrm>
          <a:off x="4721696" y="1765389"/>
          <a:ext cx="3362243" cy="1107277"/>
        </a:xfrm>
        <a:prstGeom prst="roundRect">
          <a:avLst/>
        </a:prstGeom>
        <a:solidFill>
          <a:schemeClr val="accent4">
            <a:lumMod val="60000"/>
            <a:lumOff val="4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it-IT" sz="4900" b="1" kern="1200" dirty="0">
              <a:solidFill>
                <a:srgbClr val="C00000"/>
              </a:solidFill>
            </a:rPr>
            <a:t>DELL</a:t>
          </a:r>
          <a:r>
            <a:rPr lang="it-IT" sz="4900" kern="1200" dirty="0"/>
            <a:t>’	</a:t>
          </a:r>
        </a:p>
      </dsp:txBody>
      <dsp:txXfrm>
        <a:off x="4775749" y="1819442"/>
        <a:ext cx="3254137" cy="999171"/>
      </dsp:txXfrm>
    </dsp:sp>
    <dsp:sp modelId="{889117B8-FB68-4D43-8AF2-A2D142C5BBA3}">
      <dsp:nvSpPr>
        <dsp:cNvPr id="0" name=""/>
        <dsp:cNvSpPr/>
      </dsp:nvSpPr>
      <dsp:spPr>
        <a:xfrm>
          <a:off x="4025342" y="3011076"/>
          <a:ext cx="4754952" cy="1503494"/>
        </a:xfrm>
        <a:prstGeom prst="roundRect">
          <a:avLst/>
        </a:prstGeom>
        <a:solidFill>
          <a:schemeClr val="accent1">
            <a:lumMod val="60000"/>
            <a:lumOff val="4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it-IT" sz="5400" b="1" kern="1200" dirty="0">
              <a:solidFill>
                <a:srgbClr val="C00000"/>
              </a:solidFill>
            </a:rPr>
            <a:t>ATTENZIONE!!</a:t>
          </a:r>
        </a:p>
        <a:p>
          <a:pPr marL="0" lvl="0" indent="0" algn="ctr" defTabSz="2400300">
            <a:lnSpc>
              <a:spcPct val="90000"/>
            </a:lnSpc>
            <a:spcBef>
              <a:spcPct val="0"/>
            </a:spcBef>
            <a:spcAft>
              <a:spcPct val="35000"/>
            </a:spcAft>
            <a:buNone/>
          </a:pPr>
          <a:endParaRPr lang="it-IT" sz="2900" kern="1200" dirty="0"/>
        </a:p>
      </dsp:txBody>
      <dsp:txXfrm>
        <a:off x="4098737" y="3084471"/>
        <a:ext cx="4608162" cy="13567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72235-16EF-7C46-BAE3-57308608BB6C}" type="datetimeFigureOut">
              <a:rPr lang="it-IT" smtClean="0"/>
              <a:t>24/03/18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E88DF-EE54-D746-8A7E-2A7B1123F634}" type="slidenum">
              <a:rPr lang="it-IT" smtClean="0"/>
              <a:t>‹N›</a:t>
            </a:fld>
            <a:endParaRPr lang="it-IT"/>
          </a:p>
        </p:txBody>
      </p:sp>
    </p:spTree>
    <p:extLst>
      <p:ext uri="{BB962C8B-B14F-4D97-AF65-F5344CB8AC3E}">
        <p14:creationId xmlns:p14="http://schemas.microsoft.com/office/powerpoint/2010/main" val="13836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C9E88DF-EE54-D746-8A7E-2A7B1123F634}" type="slidenum">
              <a:rPr lang="it-IT" smtClean="0"/>
              <a:t>2</a:t>
            </a:fld>
            <a:endParaRPr lang="it-IT"/>
          </a:p>
        </p:txBody>
      </p:sp>
    </p:spTree>
    <p:extLst>
      <p:ext uri="{BB962C8B-B14F-4D97-AF65-F5344CB8AC3E}">
        <p14:creationId xmlns:p14="http://schemas.microsoft.com/office/powerpoint/2010/main" val="10665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C9E88DF-EE54-D746-8A7E-2A7B1123F634}" type="slidenum">
              <a:rPr lang="it-IT" smtClean="0"/>
              <a:t>23</a:t>
            </a:fld>
            <a:endParaRPr lang="it-IT"/>
          </a:p>
        </p:txBody>
      </p:sp>
    </p:spTree>
    <p:extLst>
      <p:ext uri="{BB962C8B-B14F-4D97-AF65-F5344CB8AC3E}">
        <p14:creationId xmlns:p14="http://schemas.microsoft.com/office/powerpoint/2010/main" val="39740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C9E88DF-EE54-D746-8A7E-2A7B1123F634}" type="slidenum">
              <a:rPr lang="it-IT" smtClean="0"/>
              <a:t>25</a:t>
            </a:fld>
            <a:endParaRPr lang="it-IT"/>
          </a:p>
        </p:txBody>
      </p:sp>
    </p:spTree>
    <p:extLst>
      <p:ext uri="{BB962C8B-B14F-4D97-AF65-F5344CB8AC3E}">
        <p14:creationId xmlns:p14="http://schemas.microsoft.com/office/powerpoint/2010/main" val="1119323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3/24/18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3/24/18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5496B42-CC46-4183-B481-887CD3E8C72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65E2D7E-B7BD-404F-9F71-D6620D37B90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5">
            <a:extLst>
              <a:ext uri="{FF2B5EF4-FFF2-40B4-BE49-F238E27FC236}">
                <a16:creationId xmlns:a16="http://schemas.microsoft.com/office/drawing/2014/main" id="{48FE65CB-EFD8-497D-A30A-093E20EACB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6" y="640831"/>
            <a:ext cx="6654802" cy="502437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8" name="Picture 17">
            <a:extLst>
              <a:ext uri="{FF2B5EF4-FFF2-40B4-BE49-F238E27FC236}">
                <a16:creationId xmlns:a16="http://schemas.microsoft.com/office/drawing/2014/main" id="{E3265C2A-0A58-43AD-A406-8F4478E2875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egnaposto testo 3"/>
          <p:cNvSpPr>
            <a:spLocks noGrp="1"/>
          </p:cNvSpPr>
          <p:nvPr>
            <p:ph type="body" sz="half" idx="2"/>
          </p:nvPr>
        </p:nvSpPr>
        <p:spPr>
          <a:xfrm>
            <a:off x="7918026" y="5571065"/>
            <a:ext cx="3999656" cy="677334"/>
          </a:xfrm>
          <a:solidFill>
            <a:schemeClr val="accent4">
              <a:lumMod val="40000"/>
              <a:lumOff val="60000"/>
            </a:schemeClr>
          </a:solidFill>
          <a:ln>
            <a:solidFill>
              <a:srgbClr val="0070C0"/>
            </a:solidFill>
          </a:ln>
        </p:spPr>
        <p:txBody>
          <a:bodyPr vert="horz" lIns="91440" tIns="45720" rIns="91440" bIns="45720" rtlCol="0">
            <a:noAutofit/>
          </a:bodyPr>
          <a:lstStyle/>
          <a:p>
            <a:pPr algn="l"/>
            <a:r>
              <a:rPr lang="en-US" sz="2400" b="1" dirty="0">
                <a:solidFill>
                  <a:srgbClr val="281DEE"/>
                </a:solidFill>
              </a:rPr>
              <a:t>DR. GIANFRANCO COPPO</a:t>
            </a:r>
          </a:p>
        </p:txBody>
      </p:sp>
      <p:sp>
        <p:nvSpPr>
          <p:cNvPr id="7" name="Titolo 6">
            <a:extLst>
              <a:ext uri="{FF2B5EF4-FFF2-40B4-BE49-F238E27FC236}">
                <a16:creationId xmlns:a16="http://schemas.microsoft.com/office/drawing/2014/main" id="{F0D7E327-5223-CF43-BE45-B4BCBD563CD8}"/>
              </a:ext>
            </a:extLst>
          </p:cNvPr>
          <p:cNvSpPr>
            <a:spLocks noGrp="1"/>
          </p:cNvSpPr>
          <p:nvPr>
            <p:ph type="title"/>
          </p:nvPr>
        </p:nvSpPr>
        <p:spPr>
          <a:xfrm>
            <a:off x="2451268" y="5595851"/>
            <a:ext cx="3015491" cy="1305096"/>
          </a:xfrm>
        </p:spPr>
        <p:txBody>
          <a:bodyPr vert="horz" lIns="91440" tIns="45720" rIns="91440" bIns="45720" rtlCol="0" anchor="ctr">
            <a:normAutofit/>
          </a:bodyPr>
          <a:lstStyle/>
          <a:p>
            <a:r>
              <a:rPr lang="en-US" sz="2400" b="1" dirty="0"/>
              <a:t>NOVARA 10 MARZO 2018</a:t>
            </a:r>
          </a:p>
        </p:txBody>
      </p:sp>
      <p:sp>
        <p:nvSpPr>
          <p:cNvPr id="8" name="Rettangolo arrotondato 7">
            <a:extLst>
              <a:ext uri="{FF2B5EF4-FFF2-40B4-BE49-F238E27FC236}">
                <a16:creationId xmlns:a16="http://schemas.microsoft.com/office/drawing/2014/main" id="{4018FCD9-9C8A-9848-8651-A4EE2D05D801}"/>
              </a:ext>
            </a:extLst>
          </p:cNvPr>
          <p:cNvSpPr/>
          <p:nvPr/>
        </p:nvSpPr>
        <p:spPr>
          <a:xfrm>
            <a:off x="7687733" y="640831"/>
            <a:ext cx="4277361" cy="4684703"/>
          </a:xfrm>
          <a:prstGeom prst="roundRect">
            <a:avLst/>
          </a:prstGeom>
          <a:solidFill>
            <a:schemeClr val="accent4">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accent6">
                    <a:lumMod val="75000"/>
                  </a:schemeClr>
                </a:solidFill>
              </a:rPr>
              <a:t>VERTIGINE E  DIZZINESS NELL’ANZIANO:</a:t>
            </a:r>
          </a:p>
          <a:p>
            <a:r>
              <a:rPr lang="it-IT" sz="2800" b="1" dirty="0">
                <a:solidFill>
                  <a:schemeClr val="accent6">
                    <a:lumMod val="75000"/>
                  </a:schemeClr>
                </a:solidFill>
              </a:rPr>
              <a:t>FISIOPATOLOGIA DELL’EQUILIBRIO E PREVALENZA DI DISORDINI VESTIBOLARI </a:t>
            </a:r>
          </a:p>
        </p:txBody>
      </p:sp>
    </p:spTree>
    <p:extLst>
      <p:ext uri="{BB962C8B-B14F-4D97-AF65-F5344CB8AC3E}">
        <p14:creationId xmlns:p14="http://schemas.microsoft.com/office/powerpoint/2010/main" val="174755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F5138E-E9E6-3D4A-8476-738B06238F2A}"/>
              </a:ext>
            </a:extLst>
          </p:cNvPr>
          <p:cNvSpPr>
            <a:spLocks noGrp="1"/>
          </p:cNvSpPr>
          <p:nvPr>
            <p:ph type="title"/>
          </p:nvPr>
        </p:nvSpPr>
        <p:spPr/>
        <p:txBody>
          <a:bodyPr/>
          <a:lstStyle/>
          <a:p>
            <a:endParaRPr lang="it-IT" dirty="0"/>
          </a:p>
        </p:txBody>
      </p:sp>
      <p:sp>
        <p:nvSpPr>
          <p:cNvPr id="4" name="Rettangolo arrotondato 3">
            <a:extLst>
              <a:ext uri="{FF2B5EF4-FFF2-40B4-BE49-F238E27FC236}">
                <a16:creationId xmlns:a16="http://schemas.microsoft.com/office/drawing/2014/main" id="{7B35F6E6-722C-6B4B-BFDF-14F3F4DB2F8D}"/>
              </a:ext>
            </a:extLst>
          </p:cNvPr>
          <p:cNvSpPr/>
          <p:nvPr/>
        </p:nvSpPr>
        <p:spPr>
          <a:xfrm>
            <a:off x="3199871" y="618517"/>
            <a:ext cx="4906530" cy="595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t>Per oggettivare la </a:t>
            </a:r>
            <a:r>
              <a:rPr lang="it-IT" sz="2400" b="1" dirty="0" err="1"/>
              <a:t>presbivestibulia</a:t>
            </a:r>
            <a:r>
              <a:rPr lang="it-IT" sz="2400" b="1" dirty="0"/>
              <a:t> </a:t>
            </a:r>
            <a:r>
              <a:rPr lang="it-IT" sz="2400" b="1" dirty="0">
                <a:solidFill>
                  <a:srgbClr val="FFFF00"/>
                </a:solidFill>
              </a:rPr>
              <a:t>occorre studiare le risposte vestibolari</a:t>
            </a:r>
            <a:br>
              <a:rPr lang="it-IT" sz="2400" b="1" dirty="0"/>
            </a:br>
            <a:r>
              <a:rPr lang="it-IT" sz="2400" b="1" dirty="0"/>
              <a:t>distinguendo le  </a:t>
            </a:r>
            <a:r>
              <a:rPr lang="it-IT" sz="2400" b="1" dirty="0">
                <a:solidFill>
                  <a:srgbClr val="FFFF00"/>
                </a:solidFill>
              </a:rPr>
              <a:t>frequenze</a:t>
            </a:r>
            <a:r>
              <a:rPr lang="it-IT" sz="2400" b="1" dirty="0"/>
              <a:t> basse dalle </a:t>
            </a:r>
            <a:r>
              <a:rPr lang="it-IT" sz="2400" b="1" dirty="0">
                <a:solidFill>
                  <a:srgbClr val="FFFF00"/>
                </a:solidFill>
              </a:rPr>
              <a:t>alte</a:t>
            </a:r>
            <a:r>
              <a:rPr lang="it-IT" sz="2400" b="1" dirty="0"/>
              <a:t>.</a:t>
            </a:r>
            <a:br>
              <a:rPr lang="it-IT" sz="2400" b="1" dirty="0"/>
            </a:br>
            <a:endParaRPr lang="it-IT" sz="2400" b="1" dirty="0"/>
          </a:p>
          <a:p>
            <a:r>
              <a:rPr lang="it-IT" sz="2400" b="1" dirty="0"/>
              <a:t>Infatti è empiricamente osservato che i test vestibolari a basse e medie frequenze, cioè </a:t>
            </a:r>
            <a:r>
              <a:rPr lang="it-IT" sz="2400" b="1" dirty="0">
                <a:solidFill>
                  <a:schemeClr val="accent6">
                    <a:lumMod val="75000"/>
                  </a:schemeClr>
                </a:solidFill>
                <a:highlight>
                  <a:srgbClr val="FFFF00"/>
                </a:highlight>
              </a:rPr>
              <a:t>test calorici </a:t>
            </a:r>
            <a:r>
              <a:rPr lang="it-IT" sz="2400" b="1" dirty="0"/>
              <a:t>e </a:t>
            </a:r>
            <a:r>
              <a:rPr lang="it-IT" sz="2400" b="1" dirty="0">
                <a:solidFill>
                  <a:schemeClr val="accent6">
                    <a:lumMod val="75000"/>
                  </a:schemeClr>
                </a:solidFill>
                <a:highlight>
                  <a:srgbClr val="FFFF00"/>
                </a:highlight>
              </a:rPr>
              <a:t>le prove pendolari</a:t>
            </a:r>
            <a:r>
              <a:rPr lang="it-IT" sz="2400" b="1" dirty="0"/>
              <a:t>, non evidenziano spesso modificazioni significative anche in anziani con spiccata presbiacusia.</a:t>
            </a:r>
          </a:p>
        </p:txBody>
      </p:sp>
      <p:sp>
        <p:nvSpPr>
          <p:cNvPr id="5" name="Rettangolo arrotondato 4">
            <a:extLst>
              <a:ext uri="{FF2B5EF4-FFF2-40B4-BE49-F238E27FC236}">
                <a16:creationId xmlns:a16="http://schemas.microsoft.com/office/drawing/2014/main" id="{8E06498D-1DA6-3B47-9A37-DA6E8D52C97E}"/>
              </a:ext>
            </a:extLst>
          </p:cNvPr>
          <p:cNvSpPr/>
          <p:nvPr/>
        </p:nvSpPr>
        <p:spPr>
          <a:xfrm>
            <a:off x="1" y="618517"/>
            <a:ext cx="2714624" cy="595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t>Analogamente anche nella </a:t>
            </a:r>
            <a:r>
              <a:rPr lang="it-IT" sz="2400" b="1" dirty="0" err="1">
                <a:solidFill>
                  <a:srgbClr val="FFFF00"/>
                </a:solidFill>
              </a:rPr>
              <a:t>presbivestibulia</a:t>
            </a:r>
            <a:r>
              <a:rPr lang="it-IT" sz="2400" b="1" dirty="0"/>
              <a:t> si manifesta un </a:t>
            </a:r>
            <a:r>
              <a:rPr lang="it-IT" sz="2400" b="1" dirty="0">
                <a:solidFill>
                  <a:srgbClr val="FFFF00"/>
                </a:solidFill>
              </a:rPr>
              <a:t>calo delle prestazioni </a:t>
            </a:r>
            <a:r>
              <a:rPr lang="it-IT" sz="2400" b="1" dirty="0"/>
              <a:t>del sistema inizialmente sulle </a:t>
            </a:r>
            <a:r>
              <a:rPr lang="it-IT" sz="2400" b="1" dirty="0">
                <a:solidFill>
                  <a:srgbClr val="FFFF00"/>
                </a:solidFill>
              </a:rPr>
              <a:t>frequenze</a:t>
            </a:r>
            <a:r>
              <a:rPr lang="it-IT" sz="2400" b="1" dirty="0"/>
              <a:t> di stimolazione </a:t>
            </a:r>
            <a:r>
              <a:rPr lang="it-IT" sz="2400" b="1" dirty="0">
                <a:solidFill>
                  <a:srgbClr val="FFFF00"/>
                </a:solidFill>
              </a:rPr>
              <a:t>elevate</a:t>
            </a:r>
            <a:r>
              <a:rPr lang="it-IT" sz="2400" b="1" dirty="0"/>
              <a:t>.</a:t>
            </a:r>
          </a:p>
        </p:txBody>
      </p:sp>
      <p:sp>
        <p:nvSpPr>
          <p:cNvPr id="6" name="Rettangolo arrotondato 5">
            <a:extLst>
              <a:ext uri="{FF2B5EF4-FFF2-40B4-BE49-F238E27FC236}">
                <a16:creationId xmlns:a16="http://schemas.microsoft.com/office/drawing/2014/main" id="{E57D7BDA-7EA7-4E42-95C3-1C87909161F7}"/>
              </a:ext>
            </a:extLst>
          </p:cNvPr>
          <p:cNvSpPr/>
          <p:nvPr/>
        </p:nvSpPr>
        <p:spPr>
          <a:xfrm>
            <a:off x="8591648" y="618517"/>
            <a:ext cx="3381278" cy="595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t>Al contrario i test ad alta frequenza come  il </a:t>
            </a:r>
            <a:r>
              <a:rPr lang="it-IT" sz="2400" b="1" dirty="0">
                <a:solidFill>
                  <a:srgbClr val="FFFF00"/>
                </a:solidFill>
              </a:rPr>
              <a:t>VHIT,</a:t>
            </a:r>
            <a:r>
              <a:rPr lang="it-IT" sz="2400" b="1" dirty="0"/>
              <a:t> che permettono di effettuare stimolazioni ad </a:t>
            </a:r>
            <a:r>
              <a:rPr lang="it-IT" sz="2400" b="1" dirty="0">
                <a:solidFill>
                  <a:srgbClr val="FFFF00"/>
                </a:solidFill>
              </a:rPr>
              <a:t>alta frequenza  </a:t>
            </a:r>
            <a:r>
              <a:rPr lang="it-IT" sz="2400" b="1" dirty="0"/>
              <a:t>e di obiettivare il GAIN del VOR, hanno permesso di documentare un deterioramento progressivo con </a:t>
            </a:r>
            <a:r>
              <a:rPr lang="it-IT" sz="2400" b="1" dirty="0" err="1"/>
              <a:t>l’eta’</a:t>
            </a:r>
            <a:endParaRPr lang="it-IT" sz="2400" b="1" dirty="0"/>
          </a:p>
        </p:txBody>
      </p:sp>
    </p:spTree>
    <p:extLst>
      <p:ext uri="{BB962C8B-B14F-4D97-AF65-F5344CB8AC3E}">
        <p14:creationId xmlns:p14="http://schemas.microsoft.com/office/powerpoint/2010/main" val="342847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p:txBody>
          <a:bodyPr/>
          <a:lstStyle/>
          <a:p>
            <a:endParaRPr lang="it-IT" dirty="0"/>
          </a:p>
        </p:txBody>
      </p:sp>
      <p:sp>
        <p:nvSpPr>
          <p:cNvPr id="4" name="Rettangolo arrotondato 3">
            <a:extLst>
              <a:ext uri="{FF2B5EF4-FFF2-40B4-BE49-F238E27FC236}">
                <a16:creationId xmlns:a16="http://schemas.microsoft.com/office/drawing/2014/main" id="{833F6606-31D0-0048-BCA9-E85EEC1CAAFF}"/>
              </a:ext>
            </a:extLst>
          </p:cNvPr>
          <p:cNvSpPr/>
          <p:nvPr/>
        </p:nvSpPr>
        <p:spPr>
          <a:xfrm>
            <a:off x="913774" y="922695"/>
            <a:ext cx="8229600" cy="235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Il deficit </a:t>
            </a:r>
            <a:r>
              <a:rPr lang="it-IT" sz="2800" b="1" dirty="0" err="1"/>
              <a:t>e’</a:t>
            </a:r>
            <a:r>
              <a:rPr lang="it-IT" sz="2800" b="1" dirty="0"/>
              <a:t> progressivo e simmetrico  e avviene nei canali posteriori e laterali e molto più tardi di quelli anteriori.</a:t>
            </a:r>
          </a:p>
        </p:txBody>
      </p:sp>
      <p:sp>
        <p:nvSpPr>
          <p:cNvPr id="5" name="Rettangolo arrotondato 4">
            <a:extLst>
              <a:ext uri="{FF2B5EF4-FFF2-40B4-BE49-F238E27FC236}">
                <a16:creationId xmlns:a16="http://schemas.microsoft.com/office/drawing/2014/main" id="{F20D3DFE-CC14-934A-A98B-C8D8D4357075}"/>
              </a:ext>
            </a:extLst>
          </p:cNvPr>
          <p:cNvSpPr/>
          <p:nvPr/>
        </p:nvSpPr>
        <p:spPr>
          <a:xfrm>
            <a:off x="4067503" y="3535061"/>
            <a:ext cx="6752229" cy="2660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rgbClr val="FFFF00"/>
                </a:solidFill>
              </a:rPr>
              <a:t>L’invecchiamento</a:t>
            </a:r>
            <a:r>
              <a:rPr lang="it-IT" sz="2800" b="1" dirty="0"/>
              <a:t> colpisce  </a:t>
            </a:r>
            <a:r>
              <a:rPr lang="it-IT" sz="2800" b="1" dirty="0" err="1"/>
              <a:t>piu</a:t>
            </a:r>
            <a:r>
              <a:rPr lang="it-IT" sz="2800" b="1" dirty="0"/>
              <a:t> </a:t>
            </a:r>
            <a:r>
              <a:rPr lang="it-IT" sz="2800" b="1" dirty="0">
                <a:solidFill>
                  <a:srgbClr val="FFFF00"/>
                </a:solidFill>
              </a:rPr>
              <a:t>precocemente</a:t>
            </a:r>
            <a:r>
              <a:rPr lang="it-IT" sz="2800" b="1" dirty="0"/>
              <a:t> le  </a:t>
            </a:r>
            <a:r>
              <a:rPr lang="it-IT" sz="2800" b="1" dirty="0">
                <a:solidFill>
                  <a:srgbClr val="FFFF00"/>
                </a:solidFill>
              </a:rPr>
              <a:t>cellule fasiche tipo I </a:t>
            </a:r>
            <a:r>
              <a:rPr lang="it-IT" sz="2800" b="1" dirty="0"/>
              <a:t>(relativamente fragili)</a:t>
            </a:r>
            <a:br>
              <a:rPr lang="it-IT" sz="2800" b="1" dirty="0"/>
            </a:br>
            <a:r>
              <a:rPr lang="it-IT" sz="2800" b="1" dirty="0"/>
              <a:t>mentre persiste    </a:t>
            </a:r>
            <a:r>
              <a:rPr lang="it-IT" sz="2800" b="1" dirty="0">
                <a:solidFill>
                  <a:srgbClr val="FFFF00"/>
                </a:solidFill>
              </a:rPr>
              <a:t>integrità delle cellule toniche  tipo II</a:t>
            </a:r>
            <a:r>
              <a:rPr lang="it-IT" sz="2800" b="1" dirty="0"/>
              <a:t> che sono più resistenti e invecchiano molto più tardivamente</a:t>
            </a:r>
            <a:r>
              <a:rPr lang="it-IT" sz="2800" dirty="0"/>
              <a:t>.</a:t>
            </a:r>
          </a:p>
        </p:txBody>
      </p:sp>
      <p:sp>
        <p:nvSpPr>
          <p:cNvPr id="6" name="Freccia giù 5"/>
          <p:cNvSpPr/>
          <p:nvPr/>
        </p:nvSpPr>
        <p:spPr>
          <a:xfrm rot="18552524">
            <a:off x="2242837" y="3455133"/>
            <a:ext cx="1261242" cy="1685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891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13774" y="609600"/>
            <a:ext cx="5520893" cy="643467"/>
          </a:xfrm>
        </p:spPr>
        <p:txBody>
          <a:bodyPr/>
          <a:lstStyle/>
          <a:p>
            <a:r>
              <a:rPr lang="it-IT" b="1" dirty="0">
                <a:solidFill>
                  <a:schemeClr val="accent1">
                    <a:lumMod val="75000"/>
                  </a:schemeClr>
                </a:solidFill>
              </a:rPr>
              <a:t>Promemoria</a:t>
            </a:r>
            <a:endParaRPr lang="it-IT" dirty="0"/>
          </a:p>
        </p:txBody>
      </p:sp>
      <p:pic>
        <p:nvPicPr>
          <p:cNvPr id="6" name="Segnaposto immagine 5"/>
          <p:cNvPicPr>
            <a:picLocks noGrp="1" noChangeAspect="1"/>
          </p:cNvPicPr>
          <p:nvPr>
            <p:ph type="pic" idx="1"/>
          </p:nvPr>
        </p:nvPicPr>
        <p:blipFill>
          <a:blip r:embed="rId2">
            <a:extLst>
              <a:ext uri="{28A0092B-C50C-407E-A947-70E740481C1C}">
                <a14:useLocalDpi xmlns:a14="http://schemas.microsoft.com/office/drawing/2010/main" val="0"/>
              </a:ext>
            </a:extLst>
          </a:blip>
          <a:srcRect l="17564" r="17564"/>
          <a:stretch>
            <a:fillRect/>
          </a:stretch>
        </p:blipFill>
        <p:spPr>
          <a:xfrm>
            <a:off x="7424803" y="626534"/>
            <a:ext cx="3835864" cy="5181600"/>
          </a:xfrm>
        </p:spPr>
      </p:pic>
      <p:sp>
        <p:nvSpPr>
          <p:cNvPr id="3" name="Segnaposto contenuto 2"/>
          <p:cNvSpPr>
            <a:spLocks noGrp="1"/>
          </p:cNvSpPr>
          <p:nvPr>
            <p:ph type="body" sz="half" idx="2"/>
          </p:nvPr>
        </p:nvSpPr>
        <p:spPr>
          <a:xfrm>
            <a:off x="913794" y="1659468"/>
            <a:ext cx="5520873" cy="4131732"/>
          </a:xfrm>
        </p:spPr>
        <p:txBody>
          <a:bodyPr>
            <a:normAutofit/>
          </a:bodyPr>
          <a:lstStyle/>
          <a:p>
            <a:pPr algn="l"/>
            <a:br>
              <a:rPr lang="it-IT" dirty="0"/>
            </a:br>
            <a:r>
              <a:rPr lang="it-IT" dirty="0"/>
              <a:t>.</a:t>
            </a:r>
          </a:p>
        </p:txBody>
      </p:sp>
      <p:sp>
        <p:nvSpPr>
          <p:cNvPr id="7" name="CasellaDiTesto 6"/>
          <p:cNvSpPr txBox="1"/>
          <p:nvPr/>
        </p:nvSpPr>
        <p:spPr>
          <a:xfrm>
            <a:off x="3691467" y="6417733"/>
            <a:ext cx="184731" cy="369332"/>
          </a:xfrm>
          <a:prstGeom prst="rect">
            <a:avLst/>
          </a:prstGeom>
          <a:noFill/>
        </p:spPr>
        <p:txBody>
          <a:bodyPr wrap="none" rtlCol="0">
            <a:spAutoFit/>
          </a:bodyPr>
          <a:lstStyle/>
          <a:p>
            <a:endParaRPr lang="it-IT" dirty="0"/>
          </a:p>
        </p:txBody>
      </p:sp>
      <p:sp>
        <p:nvSpPr>
          <p:cNvPr id="2" name="Rettangolo arrotondato 1">
            <a:extLst>
              <a:ext uri="{FF2B5EF4-FFF2-40B4-BE49-F238E27FC236}">
                <a16:creationId xmlns:a16="http://schemas.microsoft.com/office/drawing/2014/main" id="{F0D598E5-69BD-6B4F-8817-17199C99E189}"/>
              </a:ext>
            </a:extLst>
          </p:cNvPr>
          <p:cNvSpPr/>
          <p:nvPr/>
        </p:nvSpPr>
        <p:spPr>
          <a:xfrm>
            <a:off x="562650" y="1396232"/>
            <a:ext cx="6442364" cy="25523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dirty="0"/>
              <a:t>le </a:t>
            </a:r>
            <a:r>
              <a:rPr lang="it-IT" b="1" dirty="0">
                <a:solidFill>
                  <a:srgbClr val="FF0000"/>
                </a:solidFill>
              </a:rPr>
              <a:t>cellule fasiche </a:t>
            </a:r>
            <a:r>
              <a:rPr lang="it-IT" dirty="0">
                <a:solidFill>
                  <a:srgbClr val="FF0000"/>
                </a:solidFill>
              </a:rPr>
              <a:t> </a:t>
            </a:r>
            <a:r>
              <a:rPr lang="it-IT" b="1" dirty="0">
                <a:solidFill>
                  <a:srgbClr val="FF0000"/>
                </a:solidFill>
              </a:rPr>
              <a:t>tipo I</a:t>
            </a:r>
            <a:r>
              <a:rPr lang="it-IT" dirty="0">
                <a:solidFill>
                  <a:srgbClr val="FF0000"/>
                </a:solidFill>
              </a:rPr>
              <a:t>  a </a:t>
            </a:r>
            <a:r>
              <a:rPr lang="it-IT" b="1" dirty="0">
                <a:solidFill>
                  <a:srgbClr val="FF0000"/>
                </a:solidFill>
              </a:rPr>
              <a:t>fiasco</a:t>
            </a:r>
          </a:p>
          <a:p>
            <a:pPr marL="285750" indent="-285750">
              <a:buClr>
                <a:srgbClr val="FF0000"/>
              </a:buClr>
              <a:buSzPct val="120000"/>
              <a:buFont typeface="Wingdings" pitchFamily="2" charset="2"/>
              <a:buChar char="§"/>
            </a:pPr>
            <a:r>
              <a:rPr lang="it-IT" dirty="0"/>
              <a:t> si trovano sulla sommità della </a:t>
            </a:r>
            <a:r>
              <a:rPr lang="it-IT" dirty="0" err="1"/>
              <a:t>cupula</a:t>
            </a:r>
            <a:r>
              <a:rPr lang="it-IT" dirty="0"/>
              <a:t> </a:t>
            </a:r>
          </a:p>
          <a:p>
            <a:pPr marL="285750" indent="-285750">
              <a:buClr>
                <a:srgbClr val="FF0000"/>
              </a:buClr>
              <a:buFont typeface="Wingdings" pitchFamily="2" charset="2"/>
              <a:buChar char="§"/>
            </a:pPr>
            <a:r>
              <a:rPr lang="it-IT" dirty="0"/>
              <a:t>non hanno una frequenza di scarica regolare a riposo, </a:t>
            </a:r>
          </a:p>
          <a:p>
            <a:pPr marL="285750" indent="-285750">
              <a:buClr>
                <a:srgbClr val="FF0000"/>
              </a:buClr>
              <a:buFont typeface="Wingdings" pitchFamily="2" charset="2"/>
              <a:buChar char="§"/>
            </a:pPr>
            <a:r>
              <a:rPr lang="it-IT" dirty="0"/>
              <a:t>sono unidirezionali,</a:t>
            </a:r>
          </a:p>
          <a:p>
            <a:pPr marL="285750" indent="-285750">
              <a:buClr>
                <a:srgbClr val="FF0000"/>
              </a:buClr>
              <a:buFont typeface="Wingdings" pitchFamily="2" charset="2"/>
              <a:buChar char="§"/>
            </a:pPr>
            <a:r>
              <a:rPr lang="it-IT" dirty="0"/>
              <a:t> le loro fibre sono grandi e ricoperte di mielina </a:t>
            </a:r>
          </a:p>
          <a:p>
            <a:pPr marL="285750" indent="-285750">
              <a:buClr>
                <a:srgbClr val="FF0000"/>
              </a:buClr>
              <a:buFont typeface="Wingdings" pitchFamily="2" charset="2"/>
              <a:buChar char="§"/>
            </a:pPr>
            <a:r>
              <a:rPr lang="it-IT" dirty="0"/>
              <a:t>hanno  </a:t>
            </a:r>
            <a:r>
              <a:rPr lang="it-IT" dirty="0" err="1"/>
              <a:t>velocita’</a:t>
            </a:r>
            <a:r>
              <a:rPr lang="it-IT" dirty="0"/>
              <a:t> di conduzione molto alta, </a:t>
            </a:r>
          </a:p>
          <a:p>
            <a:r>
              <a:rPr lang="it-IT" dirty="0"/>
              <a:t>codificano per le alte velocità (movimenti naturali della testa e del corpo nella vita di tutti i giorni) quando la visione non ci permette </a:t>
            </a:r>
            <a:r>
              <a:rPr lang="it-IT" dirty="0" err="1"/>
              <a:t>piu</a:t>
            </a:r>
            <a:r>
              <a:rPr lang="it-IT" dirty="0"/>
              <a:t> di mantenere l’immagine focalizzata sulla retina</a:t>
            </a:r>
          </a:p>
        </p:txBody>
      </p:sp>
      <p:sp>
        <p:nvSpPr>
          <p:cNvPr id="5" name="Rettangolo arrotondato 4">
            <a:extLst>
              <a:ext uri="{FF2B5EF4-FFF2-40B4-BE49-F238E27FC236}">
                <a16:creationId xmlns:a16="http://schemas.microsoft.com/office/drawing/2014/main" id="{F278054B-11AC-254B-ACCB-1FDE3301BFC7}"/>
              </a:ext>
            </a:extLst>
          </p:cNvPr>
          <p:cNvSpPr/>
          <p:nvPr/>
        </p:nvSpPr>
        <p:spPr>
          <a:xfrm>
            <a:off x="562650" y="4068679"/>
            <a:ext cx="6442364" cy="2533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le </a:t>
            </a:r>
            <a:r>
              <a:rPr lang="it-IT" b="1" dirty="0">
                <a:solidFill>
                  <a:srgbClr val="FFFF00"/>
                </a:solidFill>
              </a:rPr>
              <a:t>cellule toniche tipo II  prismatiche</a:t>
            </a:r>
          </a:p>
          <a:p>
            <a:r>
              <a:rPr lang="it-IT" b="1" dirty="0"/>
              <a:t>si trovano alla base della </a:t>
            </a:r>
            <a:r>
              <a:rPr lang="it-IT" b="1" dirty="0" err="1"/>
              <a:t>cupula</a:t>
            </a:r>
            <a:r>
              <a:rPr lang="it-IT" b="1" dirty="0"/>
              <a:t> </a:t>
            </a:r>
          </a:p>
          <a:p>
            <a:r>
              <a:rPr lang="it-IT" b="1" dirty="0"/>
              <a:t>sono bidirezionali ,</a:t>
            </a:r>
          </a:p>
          <a:p>
            <a:r>
              <a:rPr lang="it-IT" b="1" dirty="0"/>
              <a:t>le loro fibre sono sottili, senza mielina, a velocità di conduzione lenta, codificano per basse e medie velocità (test calorico, cinetico) in sinergia con la vista</a:t>
            </a:r>
            <a:r>
              <a:rPr lang="it-IT" dirty="0"/>
              <a:t>.</a:t>
            </a:r>
          </a:p>
          <a:p>
            <a:endParaRPr lang="it-IT" dirty="0"/>
          </a:p>
          <a:p>
            <a:r>
              <a:rPr lang="it-IT" dirty="0"/>
              <a:t>al centro della </a:t>
            </a:r>
            <a:r>
              <a:rPr lang="it-IT" dirty="0" err="1"/>
              <a:t>cupula</a:t>
            </a:r>
            <a:r>
              <a:rPr lang="it-IT" dirty="0"/>
              <a:t> vi è un mix di  cellule toniche e cellule fasiche</a:t>
            </a:r>
          </a:p>
        </p:txBody>
      </p:sp>
    </p:spTree>
    <p:extLst>
      <p:ext uri="{BB962C8B-B14F-4D97-AF65-F5344CB8AC3E}">
        <p14:creationId xmlns:p14="http://schemas.microsoft.com/office/powerpoint/2010/main" val="205449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ISTOPATOLOGIA DELL’INVECCHIAMENTO DEL SISTEMA VESTIBOLARE</a:t>
            </a:r>
          </a:p>
        </p:txBody>
      </p:sp>
      <p:pic>
        <p:nvPicPr>
          <p:cNvPr id="7" name="Segnaposto contenuto 6">
            <a:extLst>
              <a:ext uri="{FF2B5EF4-FFF2-40B4-BE49-F238E27FC236}">
                <a16:creationId xmlns:a16="http://schemas.microsoft.com/office/drawing/2014/main" id="{16B364C5-D30D-C243-99EA-20521635EA4E}"/>
              </a:ext>
            </a:extLst>
          </p:cNvPr>
          <p:cNvPicPr>
            <a:picLocks noGrp="1" noChangeAspect="1"/>
          </p:cNvPicPr>
          <p:nvPr>
            <p:ph sz="quarter" idx="13"/>
          </p:nvPr>
        </p:nvPicPr>
        <p:blipFill>
          <a:blip r:embed="rId2"/>
          <a:stretch>
            <a:fillRect/>
          </a:stretch>
        </p:blipFill>
        <p:spPr>
          <a:xfrm>
            <a:off x="913775" y="2214694"/>
            <a:ext cx="9212573" cy="2918487"/>
          </a:xfrm>
        </p:spPr>
      </p:pic>
    </p:spTree>
    <p:extLst>
      <p:ext uri="{BB962C8B-B14F-4D97-AF65-F5344CB8AC3E}">
        <p14:creationId xmlns:p14="http://schemas.microsoft.com/office/powerpoint/2010/main" val="1875094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3ED979F-08AB-0F47-A24F-E3E2C5AF6D87}"/>
              </a:ext>
            </a:extLst>
          </p:cNvPr>
          <p:cNvPicPr>
            <a:picLocks noChangeAspect="1"/>
          </p:cNvPicPr>
          <p:nvPr/>
        </p:nvPicPr>
        <p:blipFill>
          <a:blip r:embed="rId2"/>
          <a:stretch>
            <a:fillRect/>
          </a:stretch>
        </p:blipFill>
        <p:spPr>
          <a:xfrm>
            <a:off x="0" y="-69746"/>
            <a:ext cx="4211231" cy="952500"/>
          </a:xfrm>
          <a:prstGeom prst="rect">
            <a:avLst/>
          </a:prstGeom>
        </p:spPr>
      </p:pic>
      <p:sp>
        <p:nvSpPr>
          <p:cNvPr id="9" name="CasellaDiTesto 8">
            <a:extLst>
              <a:ext uri="{FF2B5EF4-FFF2-40B4-BE49-F238E27FC236}">
                <a16:creationId xmlns:a16="http://schemas.microsoft.com/office/drawing/2014/main" id="{EA02FCEE-385D-F14D-889C-BD11AFE1F11F}"/>
              </a:ext>
            </a:extLst>
          </p:cNvPr>
          <p:cNvSpPr txBox="1"/>
          <p:nvPr/>
        </p:nvSpPr>
        <p:spPr>
          <a:xfrm>
            <a:off x="1918376" y="5624302"/>
            <a:ext cx="3669207" cy="1200329"/>
          </a:xfrm>
          <a:prstGeom prst="rect">
            <a:avLst/>
          </a:prstGeom>
          <a:noFill/>
        </p:spPr>
        <p:txBody>
          <a:bodyPr wrap="square" rtlCol="0">
            <a:spAutoFit/>
          </a:bodyPr>
          <a:lstStyle/>
          <a:p>
            <a:pPr marL="285750" indent="-285750">
              <a:buClr>
                <a:srgbClr val="FF0000"/>
              </a:buClr>
              <a:buFont typeface="Wingdings" pitchFamily="2" charset="2"/>
              <a:buChar char="v"/>
            </a:pPr>
            <a:r>
              <a:rPr lang="it-IT" b="1" dirty="0">
                <a:solidFill>
                  <a:srgbClr val="FF0000"/>
                </a:solidFill>
              </a:rPr>
              <a:t>Conteggio totale </a:t>
            </a:r>
            <a:r>
              <a:rPr lang="it-IT" b="1" dirty="0">
                <a:solidFill>
                  <a:schemeClr val="accent1"/>
                </a:solidFill>
              </a:rPr>
              <a:t>delle cellule ciliate in rapporto all’età per ciascuna cresta ampollare dei 3 canali semicircolari</a:t>
            </a:r>
          </a:p>
        </p:txBody>
      </p:sp>
      <p:sp>
        <p:nvSpPr>
          <p:cNvPr id="10" name="CasellaDiTesto 9">
            <a:extLst>
              <a:ext uri="{FF2B5EF4-FFF2-40B4-BE49-F238E27FC236}">
                <a16:creationId xmlns:a16="http://schemas.microsoft.com/office/drawing/2014/main" id="{3AD77C99-D7A4-A842-83A0-B6C1F580A381}"/>
              </a:ext>
            </a:extLst>
          </p:cNvPr>
          <p:cNvSpPr txBox="1"/>
          <p:nvPr/>
        </p:nvSpPr>
        <p:spPr>
          <a:xfrm>
            <a:off x="5694218" y="5731634"/>
            <a:ext cx="4006313" cy="923330"/>
          </a:xfrm>
          <a:prstGeom prst="rect">
            <a:avLst/>
          </a:prstGeom>
          <a:noFill/>
        </p:spPr>
        <p:txBody>
          <a:bodyPr wrap="square" rtlCol="0">
            <a:spAutoFit/>
          </a:bodyPr>
          <a:lstStyle/>
          <a:p>
            <a:pPr marL="285750" indent="-285750">
              <a:buClr>
                <a:srgbClr val="FF0000"/>
              </a:buClr>
              <a:buFont typeface="Wingdings" pitchFamily="2" charset="2"/>
              <a:buChar char="v"/>
            </a:pPr>
            <a:r>
              <a:rPr lang="it-IT" b="1" dirty="0">
                <a:solidFill>
                  <a:srgbClr val="FF0000"/>
                </a:solidFill>
              </a:rPr>
              <a:t>Conteggio</a:t>
            </a:r>
            <a:r>
              <a:rPr lang="it-IT" dirty="0"/>
              <a:t> ( densità) delle </a:t>
            </a:r>
            <a:r>
              <a:rPr lang="it-IT" b="1" dirty="0">
                <a:solidFill>
                  <a:srgbClr val="FF0000"/>
                </a:solidFill>
              </a:rPr>
              <a:t>cellule tipo I e tipo II </a:t>
            </a:r>
            <a:r>
              <a:rPr lang="it-IT" b="1" dirty="0">
                <a:solidFill>
                  <a:schemeClr val="accent1"/>
                </a:solidFill>
              </a:rPr>
              <a:t>per ciascuna delle creste ampollari</a:t>
            </a:r>
          </a:p>
        </p:txBody>
      </p:sp>
      <p:sp>
        <p:nvSpPr>
          <p:cNvPr id="11" name="CasellaDiTesto 10">
            <a:extLst>
              <a:ext uri="{FF2B5EF4-FFF2-40B4-BE49-F238E27FC236}">
                <a16:creationId xmlns:a16="http://schemas.microsoft.com/office/drawing/2014/main" id="{982C4473-311F-7743-9C4A-9EE7F8C7AB80}"/>
              </a:ext>
            </a:extLst>
          </p:cNvPr>
          <p:cNvSpPr txBox="1"/>
          <p:nvPr/>
        </p:nvSpPr>
        <p:spPr>
          <a:xfrm>
            <a:off x="8742966" y="948888"/>
            <a:ext cx="3006810" cy="1938992"/>
          </a:xfrm>
          <a:prstGeom prst="rect">
            <a:avLst/>
          </a:prstGeom>
          <a:noFill/>
        </p:spPr>
        <p:txBody>
          <a:bodyPr wrap="square" rtlCol="0">
            <a:spAutoFit/>
          </a:bodyPr>
          <a:lstStyle/>
          <a:p>
            <a:r>
              <a:rPr lang="it-IT" sz="2000" b="1" dirty="0">
                <a:solidFill>
                  <a:schemeClr val="accent1"/>
                </a:solidFill>
                <a:latin typeface="Arial" panose="020B0604020202020204" pitchFamily="34" charset="0"/>
                <a:cs typeface="Arial" panose="020B0604020202020204" pitchFamily="34" charset="0"/>
              </a:rPr>
              <a:t>Il conteggio cellulare per i 3 canali dimostra una forte correlazione negativa con l’età</a:t>
            </a:r>
          </a:p>
          <a:p>
            <a:r>
              <a:rPr lang="it-IT" sz="2000" b="1" dirty="0">
                <a:solidFill>
                  <a:schemeClr val="accent1"/>
                </a:solidFill>
                <a:latin typeface="Arial" panose="020B0604020202020204" pitchFamily="34" charset="0"/>
                <a:cs typeface="Arial" panose="020B0604020202020204" pitchFamily="34" charset="0"/>
              </a:rPr>
              <a:t>con alta significatività statistica </a:t>
            </a:r>
            <a:r>
              <a:rPr lang="it-IT" sz="2000" b="1" dirty="0" err="1">
                <a:solidFill>
                  <a:schemeClr val="accent1"/>
                </a:solidFill>
                <a:latin typeface="Arial" panose="020B0604020202020204" pitchFamily="34" charset="0"/>
                <a:cs typeface="Arial" panose="020B0604020202020204" pitchFamily="34" charset="0"/>
              </a:rPr>
              <a:t>p</a:t>
            </a:r>
            <a:r>
              <a:rPr lang="it-IT" sz="2000" b="1" dirty="0">
                <a:solidFill>
                  <a:schemeClr val="accent1"/>
                </a:solidFill>
                <a:latin typeface="Arial" panose="020B0604020202020204" pitchFamily="34" charset="0"/>
                <a:cs typeface="Arial" panose="020B0604020202020204" pitchFamily="34" charset="0"/>
              </a:rPr>
              <a:t> &lt;0,0001</a:t>
            </a:r>
          </a:p>
        </p:txBody>
      </p:sp>
      <p:sp>
        <p:nvSpPr>
          <p:cNvPr id="12" name="CasellaDiTesto 11">
            <a:extLst>
              <a:ext uri="{FF2B5EF4-FFF2-40B4-BE49-F238E27FC236}">
                <a16:creationId xmlns:a16="http://schemas.microsoft.com/office/drawing/2014/main" id="{95F1EAF5-6E71-4E44-B1C4-F49217648535}"/>
              </a:ext>
            </a:extLst>
          </p:cNvPr>
          <p:cNvSpPr txBox="1"/>
          <p:nvPr/>
        </p:nvSpPr>
        <p:spPr>
          <a:xfrm>
            <a:off x="8840613" y="3286125"/>
            <a:ext cx="1405758" cy="1477328"/>
          </a:xfrm>
          <a:prstGeom prst="rect">
            <a:avLst/>
          </a:prstGeom>
          <a:noFill/>
        </p:spPr>
        <p:txBody>
          <a:bodyPr wrap="square" rtlCol="0">
            <a:spAutoFit/>
          </a:bodyPr>
          <a:lstStyle/>
          <a:p>
            <a:r>
              <a:rPr lang="it-IT" b="1" dirty="0">
                <a:solidFill>
                  <a:schemeClr val="accent1"/>
                </a:solidFill>
              </a:rPr>
              <a:t>Non sono state osservate differenze fra i 3 canali</a:t>
            </a:r>
          </a:p>
        </p:txBody>
      </p:sp>
      <p:pic>
        <p:nvPicPr>
          <p:cNvPr id="7" name="Segnaposto contenuto 6">
            <a:extLst>
              <a:ext uri="{FF2B5EF4-FFF2-40B4-BE49-F238E27FC236}">
                <a16:creationId xmlns:a16="http://schemas.microsoft.com/office/drawing/2014/main" id="{92F16784-B8CA-0B4B-BC5A-93F33BB85181}"/>
              </a:ext>
            </a:extLst>
          </p:cNvPr>
          <p:cNvPicPr>
            <a:picLocks noGrp="1" noChangeAspect="1"/>
          </p:cNvPicPr>
          <p:nvPr>
            <p:ph sz="quarter" idx="13"/>
          </p:nvPr>
        </p:nvPicPr>
        <p:blipFill>
          <a:blip r:embed="rId3"/>
          <a:stretch>
            <a:fillRect/>
          </a:stretch>
        </p:blipFill>
        <p:spPr>
          <a:xfrm>
            <a:off x="2473921" y="525080"/>
            <a:ext cx="2558115" cy="5025589"/>
          </a:xfrm>
        </p:spPr>
      </p:pic>
      <p:pic>
        <p:nvPicPr>
          <p:cNvPr id="15" name="Immagine 14">
            <a:extLst>
              <a:ext uri="{FF2B5EF4-FFF2-40B4-BE49-F238E27FC236}">
                <a16:creationId xmlns:a16="http://schemas.microsoft.com/office/drawing/2014/main" id="{CE3365EF-2316-184B-94D3-21D2D34038E0}"/>
              </a:ext>
            </a:extLst>
          </p:cNvPr>
          <p:cNvPicPr>
            <a:picLocks noChangeAspect="1"/>
          </p:cNvPicPr>
          <p:nvPr/>
        </p:nvPicPr>
        <p:blipFill>
          <a:blip r:embed="rId4"/>
          <a:stretch>
            <a:fillRect/>
          </a:stretch>
        </p:blipFill>
        <p:spPr>
          <a:xfrm>
            <a:off x="6665776" y="344117"/>
            <a:ext cx="1983733" cy="5387517"/>
          </a:xfrm>
          <a:prstGeom prst="rect">
            <a:avLst/>
          </a:prstGeom>
        </p:spPr>
      </p:pic>
    </p:spTree>
    <p:extLst>
      <p:ext uri="{BB962C8B-B14F-4D97-AF65-F5344CB8AC3E}">
        <p14:creationId xmlns:p14="http://schemas.microsoft.com/office/powerpoint/2010/main" val="127629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89585" y="2336554"/>
            <a:ext cx="6438900" cy="3327400"/>
          </a:xfrm>
        </p:spPr>
      </p:pic>
      <p:sp>
        <p:nvSpPr>
          <p:cNvPr id="3" name="Rettangolo arrotondato 2">
            <a:extLst>
              <a:ext uri="{FF2B5EF4-FFF2-40B4-BE49-F238E27FC236}">
                <a16:creationId xmlns:a16="http://schemas.microsoft.com/office/drawing/2014/main" id="{21CD7FDA-0040-EC4C-A51C-552108B8F6F9}"/>
              </a:ext>
            </a:extLst>
          </p:cNvPr>
          <p:cNvSpPr/>
          <p:nvPr/>
        </p:nvSpPr>
        <p:spPr>
          <a:xfrm>
            <a:off x="1450428" y="618516"/>
            <a:ext cx="9490841" cy="57034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latin typeface="Arial" panose="020B0604020202020204" pitchFamily="34" charset="0"/>
                <a:cs typeface="Arial" panose="020B0604020202020204" pitchFamily="34" charset="0"/>
              </a:rPr>
              <a:t>La densità nelle creste ampollari e nelle macule è espressa come numero di cellule per 0,01 mm2di superficie del neuroepitelio</a:t>
            </a:r>
          </a:p>
          <a:p>
            <a:pPr algn="ctr"/>
            <a:r>
              <a:rPr lang="it-IT" sz="2800" b="1" dirty="0">
                <a:solidFill>
                  <a:srgbClr val="7030A0"/>
                </a:solidFill>
                <a:latin typeface="Arial" panose="020B0604020202020204" pitchFamily="34" charset="0"/>
                <a:cs typeface="Arial" panose="020B0604020202020204" pitchFamily="34" charset="0"/>
              </a:rPr>
              <a:t>PRIMA DECADE DI VITA  80-90 CELL PER 0,01 MM2</a:t>
            </a:r>
          </a:p>
          <a:p>
            <a:pPr algn="ctr"/>
            <a:r>
              <a:rPr lang="it-IT" sz="2800" b="1" dirty="0">
                <a:solidFill>
                  <a:srgbClr val="7030A0"/>
                </a:solidFill>
                <a:latin typeface="Arial" panose="020B0604020202020204" pitchFamily="34" charset="0"/>
                <a:cs typeface="Arial" panose="020B0604020202020204" pitchFamily="34" charset="0"/>
              </a:rPr>
              <a:t>NONA DECADE DI VITA: 40-60 CELL PER 0,01 MM2</a:t>
            </a:r>
          </a:p>
          <a:p>
            <a:pPr algn="ctr"/>
            <a:r>
              <a:rPr lang="it-IT" sz="2800" dirty="0">
                <a:latin typeface="Arial" panose="020B0604020202020204" pitchFamily="34" charset="0"/>
                <a:cs typeface="Arial" panose="020B0604020202020204" pitchFamily="34" charset="0"/>
              </a:rPr>
              <a:t>La perdita di cellule con l’età è significativamente maggiore nelle creste ampollari rispetto alle macule      ( </a:t>
            </a:r>
            <a:r>
              <a:rPr lang="it-IT" sz="2800" dirty="0" err="1">
                <a:latin typeface="Arial" panose="020B0604020202020204" pitchFamily="34" charset="0"/>
                <a:cs typeface="Arial" panose="020B0604020202020204" pitchFamily="34" charset="0"/>
              </a:rPr>
              <a:t>p</a:t>
            </a:r>
            <a:r>
              <a:rPr lang="it-IT" sz="2800" dirty="0">
                <a:latin typeface="Arial" panose="020B0604020202020204" pitchFamily="34" charset="0"/>
                <a:cs typeface="Arial" panose="020B0604020202020204" pitchFamily="34" charset="0"/>
              </a:rPr>
              <a:t>&lt;0,0001) a causa di un più rapido deterioramento delle cellule ciliate di tipo I che sono situate nelle zone centrali .</a:t>
            </a:r>
          </a:p>
          <a:p>
            <a:pPr algn="ctr"/>
            <a:r>
              <a:rPr lang="it-IT" sz="2800" dirty="0">
                <a:latin typeface="Arial" panose="020B0604020202020204" pitchFamily="34" charset="0"/>
                <a:cs typeface="Arial" panose="020B0604020202020204" pitchFamily="34" charset="0"/>
              </a:rPr>
              <a:t>Non sono state riscontrate differenze tra maschi e femmine e tra i due lati.</a:t>
            </a:r>
          </a:p>
        </p:txBody>
      </p:sp>
    </p:spTree>
    <p:extLst>
      <p:ext uri="{BB962C8B-B14F-4D97-AF65-F5344CB8AC3E}">
        <p14:creationId xmlns:p14="http://schemas.microsoft.com/office/powerpoint/2010/main" val="1102335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3"/>
          </p:nvPr>
        </p:nvSpPr>
        <p:spPr/>
        <p:txBody>
          <a:bodyPr/>
          <a:lstStyle/>
          <a:p>
            <a:endParaRPr lang="it-IT" dirty="0"/>
          </a:p>
        </p:txBody>
      </p:sp>
      <p:sp>
        <p:nvSpPr>
          <p:cNvPr id="4" name="Rettangolo arrotondato 3">
            <a:extLst>
              <a:ext uri="{FF2B5EF4-FFF2-40B4-BE49-F238E27FC236}">
                <a16:creationId xmlns:a16="http://schemas.microsoft.com/office/drawing/2014/main" id="{33143F46-53A3-7E47-AB9E-CA5511A4CBAF}"/>
              </a:ext>
            </a:extLst>
          </p:cNvPr>
          <p:cNvSpPr/>
          <p:nvPr/>
        </p:nvSpPr>
        <p:spPr>
          <a:xfrm>
            <a:off x="1497411" y="914400"/>
            <a:ext cx="9196552" cy="52814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2800" dirty="0">
                <a:latin typeface="Arial" panose="020B0604020202020204" pitchFamily="34" charset="0"/>
                <a:cs typeface="Arial" panose="020B0604020202020204" pitchFamily="34" charset="0"/>
              </a:rPr>
              <a:t>Il riscontro di un </a:t>
            </a:r>
            <a:r>
              <a:rPr lang="it-IT" sz="2800" b="1" dirty="0">
                <a:solidFill>
                  <a:srgbClr val="7030A0"/>
                </a:solidFill>
                <a:latin typeface="Arial" panose="020B0604020202020204" pitchFamily="34" charset="0"/>
                <a:cs typeface="Arial" panose="020B0604020202020204" pitchFamily="34" charset="0"/>
              </a:rPr>
              <a:t>maggior CALO del numero di cellule tipo I</a:t>
            </a:r>
            <a:r>
              <a:rPr lang="it-IT" sz="2800" b="1" dirty="0">
                <a:solidFill>
                  <a:srgbClr val="FFFF00"/>
                </a:solidFill>
                <a:latin typeface="Arial" panose="020B0604020202020204" pitchFamily="34" charset="0"/>
                <a:cs typeface="Arial" panose="020B0604020202020204" pitchFamily="34" charset="0"/>
              </a:rPr>
              <a:t> </a:t>
            </a:r>
            <a:r>
              <a:rPr lang="it-IT" sz="2800" dirty="0">
                <a:latin typeface="Arial" panose="020B0604020202020204" pitchFamily="34" charset="0"/>
                <a:cs typeface="Arial" panose="020B0604020202020204" pitchFamily="34" charset="0"/>
              </a:rPr>
              <a:t> potrebbe spiegare perché una </a:t>
            </a:r>
            <a:r>
              <a:rPr lang="it-IT" sz="2800" dirty="0" err="1">
                <a:latin typeface="Arial" panose="020B0604020202020204" pitchFamily="34" charset="0"/>
                <a:cs typeface="Arial" panose="020B0604020202020204" pitchFamily="34" charset="0"/>
              </a:rPr>
              <a:t>presbivestibulia</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e’</a:t>
            </a:r>
            <a:r>
              <a:rPr lang="it-IT" sz="2800" dirty="0">
                <a:latin typeface="Arial" panose="020B0604020202020204" pitchFamily="34" charset="0"/>
                <a:cs typeface="Arial" panose="020B0604020202020204" pitchFamily="34" charset="0"/>
              </a:rPr>
              <a:t> ben evidenziata dalle stimolazioni ad alte velocità (&gt; 200 ° / sec), </a:t>
            </a:r>
          </a:p>
          <a:p>
            <a:r>
              <a:rPr lang="it-IT" sz="2800" dirty="0">
                <a:latin typeface="Arial" panose="020B0604020202020204" pitchFamily="34" charset="0"/>
                <a:cs typeface="Arial" panose="020B0604020202020204" pitchFamily="34" charset="0"/>
              </a:rPr>
              <a:t>mentre i test calorici e cinetici rimangono normali così come le basse velocità VHIT (100 ° / sec) almeno all'inizio dell'evoluzione, dal momento che la </a:t>
            </a:r>
            <a:r>
              <a:rPr lang="it-IT" sz="2800" dirty="0" err="1">
                <a:latin typeface="Arial" panose="020B0604020202020204" pitchFamily="34" charset="0"/>
                <a:cs typeface="Arial" panose="020B0604020202020204" pitchFamily="34" charset="0"/>
              </a:rPr>
              <a:t>presbivestibulia</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e’</a:t>
            </a:r>
            <a:r>
              <a:rPr lang="it-IT" sz="2800" dirty="0">
                <a:latin typeface="Arial" panose="020B0604020202020204" pitchFamily="34" charset="0"/>
                <a:cs typeface="Arial" panose="020B0604020202020204" pitchFamily="34" charset="0"/>
              </a:rPr>
              <a:t> evolutiva</a:t>
            </a:r>
          </a:p>
        </p:txBody>
      </p:sp>
    </p:spTree>
    <p:extLst>
      <p:ext uri="{BB962C8B-B14F-4D97-AF65-F5344CB8AC3E}">
        <p14:creationId xmlns:p14="http://schemas.microsoft.com/office/powerpoint/2010/main" val="251560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H="1">
            <a:off x="482895" y="6265078"/>
            <a:ext cx="6021842" cy="577280"/>
          </a:xfrm>
        </p:spPr>
        <p:txBody>
          <a:bodyPr>
            <a:normAutofit fontScale="90000"/>
          </a:bodyPr>
          <a:lstStyle/>
          <a:p>
            <a:endParaRPr lang="it-IT" dirty="0"/>
          </a:p>
        </p:txBody>
      </p:sp>
      <p:pic>
        <p:nvPicPr>
          <p:cNvPr id="7" name="Segnaposto contenuto 6">
            <a:extLst>
              <a:ext uri="{FF2B5EF4-FFF2-40B4-BE49-F238E27FC236}">
                <a16:creationId xmlns:a16="http://schemas.microsoft.com/office/drawing/2014/main" id="{9AC3904F-44DB-F244-A45D-77CA385434C4}"/>
              </a:ext>
            </a:extLst>
          </p:cNvPr>
          <p:cNvPicPr>
            <a:picLocks noGrp="1" noChangeAspect="1"/>
          </p:cNvPicPr>
          <p:nvPr>
            <p:ph sz="quarter" idx="13"/>
          </p:nvPr>
        </p:nvPicPr>
        <p:blipFill>
          <a:blip r:embed="rId2"/>
          <a:stretch>
            <a:fillRect/>
          </a:stretch>
        </p:blipFill>
        <p:spPr>
          <a:xfrm>
            <a:off x="6227154" y="-110135"/>
            <a:ext cx="5646869" cy="834417"/>
          </a:xfrm>
        </p:spPr>
      </p:pic>
      <p:sp>
        <p:nvSpPr>
          <p:cNvPr id="13" name="Rettangolo 12">
            <a:extLst>
              <a:ext uri="{FF2B5EF4-FFF2-40B4-BE49-F238E27FC236}">
                <a16:creationId xmlns:a16="http://schemas.microsoft.com/office/drawing/2014/main" id="{9AA0C372-D2A1-7B45-A6E4-D9D44DF3A190}"/>
              </a:ext>
            </a:extLst>
          </p:cNvPr>
          <p:cNvSpPr/>
          <p:nvPr/>
        </p:nvSpPr>
        <p:spPr>
          <a:xfrm>
            <a:off x="0" y="5157723"/>
            <a:ext cx="4990262" cy="170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FF0000"/>
              </a:buClr>
              <a:buFont typeface="Wingdings" pitchFamily="2" charset="2"/>
              <a:buChar char="v"/>
            </a:pPr>
            <a:r>
              <a:rPr lang="it-IT" sz="2400" b="1" dirty="0">
                <a:solidFill>
                  <a:srgbClr val="FFFF00"/>
                </a:solidFill>
              </a:rPr>
              <a:t>Conteggio totale </a:t>
            </a:r>
            <a:r>
              <a:rPr lang="it-IT" sz="2400" b="1" dirty="0"/>
              <a:t>( densità) delle cellule ciliate in rapporto all’età per ciascuna macula dell’utricolo e del sacculo</a:t>
            </a:r>
          </a:p>
        </p:txBody>
      </p:sp>
      <p:sp>
        <p:nvSpPr>
          <p:cNvPr id="14" name="Rettangolo arrotondato 13">
            <a:extLst>
              <a:ext uri="{FF2B5EF4-FFF2-40B4-BE49-F238E27FC236}">
                <a16:creationId xmlns:a16="http://schemas.microsoft.com/office/drawing/2014/main" id="{FCB42053-AC46-724E-9D77-AA3794B3A304}"/>
              </a:ext>
            </a:extLst>
          </p:cNvPr>
          <p:cNvSpPr/>
          <p:nvPr/>
        </p:nvSpPr>
        <p:spPr>
          <a:xfrm>
            <a:off x="5372416" y="1008557"/>
            <a:ext cx="1906041" cy="3035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Clr>
                <a:srgbClr val="FF0000"/>
              </a:buClr>
              <a:buFont typeface="Wingdings" pitchFamily="2" charset="2"/>
              <a:buChar char="v"/>
            </a:pPr>
            <a:r>
              <a:rPr lang="it-IT" sz="2400" b="1" dirty="0"/>
              <a:t>Densità cellulare </a:t>
            </a:r>
            <a:r>
              <a:rPr lang="it-IT" sz="2400" b="1" dirty="0">
                <a:solidFill>
                  <a:srgbClr val="FFFF00"/>
                </a:solidFill>
              </a:rPr>
              <a:t>tipo I e tipo II </a:t>
            </a:r>
            <a:r>
              <a:rPr lang="it-IT" sz="2400" b="1" dirty="0"/>
              <a:t>per ciascuna delle macule</a:t>
            </a:r>
          </a:p>
        </p:txBody>
      </p:sp>
      <p:sp>
        <p:nvSpPr>
          <p:cNvPr id="3" name="Rettangolo arrotondato 2">
            <a:extLst>
              <a:ext uri="{FF2B5EF4-FFF2-40B4-BE49-F238E27FC236}">
                <a16:creationId xmlns:a16="http://schemas.microsoft.com/office/drawing/2014/main" id="{FF59ACEA-1090-434F-ABDD-928A10596E51}"/>
              </a:ext>
            </a:extLst>
          </p:cNvPr>
          <p:cNvSpPr/>
          <p:nvPr/>
        </p:nvSpPr>
        <p:spPr>
          <a:xfrm>
            <a:off x="6545892" y="5253109"/>
            <a:ext cx="5465133" cy="1509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La densità cellulare totale alla nascita è significativamente diversa  tra</a:t>
            </a:r>
          </a:p>
          <a:p>
            <a:pPr algn="ctr"/>
            <a:r>
              <a:rPr lang="it-IT" b="1" dirty="0"/>
              <a:t> utricolo  68 </a:t>
            </a:r>
            <a:r>
              <a:rPr lang="it-IT" b="1" dirty="0" err="1"/>
              <a:t>cell</a:t>
            </a:r>
            <a:r>
              <a:rPr lang="it-IT" b="1" dirty="0"/>
              <a:t>/0,01 mm2</a:t>
            </a:r>
          </a:p>
          <a:p>
            <a:pPr algn="ctr"/>
            <a:r>
              <a:rPr lang="it-IT" b="1" dirty="0"/>
              <a:t>e sacculo 61 </a:t>
            </a:r>
            <a:r>
              <a:rPr lang="it-IT" b="1" dirty="0" err="1"/>
              <a:t>cell</a:t>
            </a:r>
            <a:r>
              <a:rPr lang="it-IT" b="1" dirty="0"/>
              <a:t> /0,01 mm2</a:t>
            </a:r>
          </a:p>
          <a:p>
            <a:pPr algn="ctr"/>
            <a:r>
              <a:rPr lang="it-IT" b="1" dirty="0"/>
              <a:t> </a:t>
            </a:r>
            <a:r>
              <a:rPr lang="it-IT" b="1" dirty="0" err="1"/>
              <a:t>p</a:t>
            </a:r>
            <a:r>
              <a:rPr lang="it-IT" b="1" dirty="0"/>
              <a:t>&lt;0,0001</a:t>
            </a:r>
          </a:p>
        </p:txBody>
      </p:sp>
      <p:sp>
        <p:nvSpPr>
          <p:cNvPr id="4" name="Rettangolo arrotondato 3">
            <a:extLst>
              <a:ext uri="{FF2B5EF4-FFF2-40B4-BE49-F238E27FC236}">
                <a16:creationId xmlns:a16="http://schemas.microsoft.com/office/drawing/2014/main" id="{63416216-67BA-6240-85E0-B4D7B7FEA345}"/>
              </a:ext>
            </a:extLst>
          </p:cNvPr>
          <p:cNvSpPr/>
          <p:nvPr/>
        </p:nvSpPr>
        <p:spPr>
          <a:xfrm>
            <a:off x="8515349" y="724282"/>
            <a:ext cx="3668165" cy="173316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b="1" dirty="0">
                <a:solidFill>
                  <a:schemeClr val="bg1"/>
                </a:solidFill>
                <a:latin typeface="Arial" panose="020B0604020202020204" pitchFamily="34" charset="0"/>
                <a:cs typeface="Arial" panose="020B0604020202020204" pitchFamily="34" charset="0"/>
              </a:rPr>
              <a:t>Il conteggio cellulare dimostra una forte correlazione negativa con l’età</a:t>
            </a:r>
          </a:p>
          <a:p>
            <a:r>
              <a:rPr lang="it-IT" b="1" dirty="0">
                <a:solidFill>
                  <a:schemeClr val="bg1"/>
                </a:solidFill>
                <a:latin typeface="Arial" panose="020B0604020202020204" pitchFamily="34" charset="0"/>
                <a:cs typeface="Arial" panose="020B0604020202020204" pitchFamily="34" charset="0"/>
              </a:rPr>
              <a:t>con alta significatività statistica </a:t>
            </a:r>
            <a:r>
              <a:rPr lang="it-IT" b="1" dirty="0" err="1">
                <a:solidFill>
                  <a:schemeClr val="bg1"/>
                </a:solidFill>
                <a:latin typeface="Arial" panose="020B0604020202020204" pitchFamily="34" charset="0"/>
                <a:cs typeface="Arial" panose="020B0604020202020204" pitchFamily="34" charset="0"/>
              </a:rPr>
              <a:t>p</a:t>
            </a:r>
            <a:r>
              <a:rPr lang="it-IT" b="1" dirty="0">
                <a:solidFill>
                  <a:schemeClr val="bg1"/>
                </a:solidFill>
                <a:latin typeface="Arial" panose="020B0604020202020204" pitchFamily="34" charset="0"/>
                <a:cs typeface="Arial" panose="020B0604020202020204" pitchFamily="34" charset="0"/>
              </a:rPr>
              <a:t> &lt;0,0001</a:t>
            </a:r>
          </a:p>
        </p:txBody>
      </p:sp>
      <p:pic>
        <p:nvPicPr>
          <p:cNvPr id="6" name="Immagine 5">
            <a:extLst>
              <a:ext uri="{FF2B5EF4-FFF2-40B4-BE49-F238E27FC236}">
                <a16:creationId xmlns:a16="http://schemas.microsoft.com/office/drawing/2014/main" id="{B1249989-E1D6-054B-BC9F-CC5010DAF574}"/>
              </a:ext>
            </a:extLst>
          </p:cNvPr>
          <p:cNvPicPr>
            <a:picLocks noChangeAspect="1"/>
          </p:cNvPicPr>
          <p:nvPr/>
        </p:nvPicPr>
        <p:blipFill>
          <a:blip r:embed="rId3"/>
          <a:stretch>
            <a:fillRect/>
          </a:stretch>
        </p:blipFill>
        <p:spPr>
          <a:xfrm>
            <a:off x="0" y="-41761"/>
            <a:ext cx="2800350" cy="5135865"/>
          </a:xfrm>
          <a:prstGeom prst="rect">
            <a:avLst/>
          </a:prstGeom>
        </p:spPr>
      </p:pic>
      <p:pic>
        <p:nvPicPr>
          <p:cNvPr id="10" name="Immagine 9">
            <a:extLst>
              <a:ext uri="{FF2B5EF4-FFF2-40B4-BE49-F238E27FC236}">
                <a16:creationId xmlns:a16="http://schemas.microsoft.com/office/drawing/2014/main" id="{C894543E-D120-1244-9253-0F8C5652D16D}"/>
              </a:ext>
            </a:extLst>
          </p:cNvPr>
          <p:cNvPicPr>
            <a:picLocks noChangeAspect="1"/>
          </p:cNvPicPr>
          <p:nvPr/>
        </p:nvPicPr>
        <p:blipFill>
          <a:blip r:embed="rId4"/>
          <a:stretch>
            <a:fillRect/>
          </a:stretch>
        </p:blipFill>
        <p:spPr>
          <a:xfrm>
            <a:off x="3055647" y="-1"/>
            <a:ext cx="1934615" cy="5094105"/>
          </a:xfrm>
          <a:prstGeom prst="rect">
            <a:avLst/>
          </a:prstGeom>
        </p:spPr>
      </p:pic>
    </p:spTree>
    <p:extLst>
      <p:ext uri="{BB962C8B-B14F-4D97-AF65-F5344CB8AC3E}">
        <p14:creationId xmlns:p14="http://schemas.microsoft.com/office/powerpoint/2010/main" val="162968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1D53B-FC62-0A43-B157-68C027923A0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0340DAE-00A4-5448-8B9C-78BDACE4B70C}"/>
              </a:ext>
            </a:extLst>
          </p:cNvPr>
          <p:cNvSpPr>
            <a:spLocks noGrp="1"/>
          </p:cNvSpPr>
          <p:nvPr>
            <p:ph sz="quarter" idx="13"/>
          </p:nvPr>
        </p:nvSpPr>
        <p:spPr/>
        <p:txBody>
          <a:bodyPr/>
          <a:lstStyle/>
          <a:p>
            <a:endParaRPr lang="it-IT"/>
          </a:p>
        </p:txBody>
      </p:sp>
      <p:pic>
        <p:nvPicPr>
          <p:cNvPr id="4" name="Segnaposto contenuto 20">
            <a:extLst>
              <a:ext uri="{FF2B5EF4-FFF2-40B4-BE49-F238E27FC236}">
                <a16:creationId xmlns:a16="http://schemas.microsoft.com/office/drawing/2014/main" id="{06AD8560-3BE0-3D4B-A70D-87C2C827BE56}"/>
              </a:ext>
            </a:extLst>
          </p:cNvPr>
          <p:cNvPicPr>
            <a:picLocks noChangeAspect="1"/>
          </p:cNvPicPr>
          <p:nvPr/>
        </p:nvPicPr>
        <p:blipFill>
          <a:blip r:embed="rId2"/>
          <a:stretch>
            <a:fillRect/>
          </a:stretch>
        </p:blipFill>
        <p:spPr>
          <a:xfrm>
            <a:off x="1270000" y="2643981"/>
            <a:ext cx="9652000" cy="2870200"/>
          </a:xfrm>
          <a:prstGeom prst="rect">
            <a:avLst/>
          </a:prstGeom>
        </p:spPr>
      </p:pic>
    </p:spTree>
    <p:extLst>
      <p:ext uri="{BB962C8B-B14F-4D97-AF65-F5344CB8AC3E}">
        <p14:creationId xmlns:p14="http://schemas.microsoft.com/office/powerpoint/2010/main" val="262104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9" name="Immagine 8">
            <a:extLst>
              <a:ext uri="{FF2B5EF4-FFF2-40B4-BE49-F238E27FC236}">
                <a16:creationId xmlns:a16="http://schemas.microsoft.com/office/drawing/2014/main" id="{A54147CD-C756-6849-BE8D-417FCE8A7911}"/>
              </a:ext>
            </a:extLst>
          </p:cNvPr>
          <p:cNvPicPr>
            <a:picLocks noChangeAspect="1"/>
          </p:cNvPicPr>
          <p:nvPr/>
        </p:nvPicPr>
        <p:blipFill>
          <a:blip r:embed="rId2"/>
          <a:stretch>
            <a:fillRect/>
          </a:stretch>
        </p:blipFill>
        <p:spPr>
          <a:xfrm>
            <a:off x="2824421" y="165100"/>
            <a:ext cx="9537700" cy="6692900"/>
          </a:xfrm>
          <a:prstGeom prst="rect">
            <a:avLst/>
          </a:prstGeom>
        </p:spPr>
      </p:pic>
      <p:sp>
        <p:nvSpPr>
          <p:cNvPr id="3" name="Segnaposto contenuto 2">
            <a:extLst>
              <a:ext uri="{FF2B5EF4-FFF2-40B4-BE49-F238E27FC236}">
                <a16:creationId xmlns:a16="http://schemas.microsoft.com/office/drawing/2014/main" id="{65DE290C-9650-7542-81B5-2BA7B9C97BEA}"/>
              </a:ext>
            </a:extLst>
          </p:cNvPr>
          <p:cNvSpPr>
            <a:spLocks noGrp="1"/>
          </p:cNvSpPr>
          <p:nvPr>
            <p:ph sz="quarter" idx="13"/>
          </p:nvPr>
        </p:nvSpPr>
        <p:spPr/>
        <p:txBody>
          <a:bodyPr/>
          <a:lstStyle/>
          <a:p>
            <a:endParaRPr lang="it-IT"/>
          </a:p>
        </p:txBody>
      </p:sp>
    </p:spTree>
    <p:extLst>
      <p:ext uri="{BB962C8B-B14F-4D97-AF65-F5344CB8AC3E}">
        <p14:creationId xmlns:p14="http://schemas.microsoft.com/office/powerpoint/2010/main" val="61697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85E10F-7D5B-6149-96B9-F5A54FA23289}"/>
              </a:ext>
            </a:extLst>
          </p:cNvPr>
          <p:cNvSpPr>
            <a:spLocks noGrp="1"/>
          </p:cNvSpPr>
          <p:nvPr>
            <p:ph type="title"/>
          </p:nvPr>
        </p:nvSpPr>
        <p:spPr/>
        <p:txBody>
          <a:bodyPr/>
          <a:lstStyle/>
          <a:p>
            <a:endParaRPr lang="it-IT" dirty="0"/>
          </a:p>
        </p:txBody>
      </p:sp>
      <p:sp>
        <p:nvSpPr>
          <p:cNvPr id="3" name="Segnaposto testo 2">
            <a:extLst>
              <a:ext uri="{FF2B5EF4-FFF2-40B4-BE49-F238E27FC236}">
                <a16:creationId xmlns:a16="http://schemas.microsoft.com/office/drawing/2014/main" id="{D3D92139-8757-2548-8CC2-81EF3C324CD8}"/>
              </a:ext>
            </a:extLst>
          </p:cNvPr>
          <p:cNvSpPr>
            <a:spLocks noGrp="1"/>
          </p:cNvSpPr>
          <p:nvPr>
            <p:ph type="body" idx="1"/>
          </p:nvPr>
        </p:nvSpPr>
        <p:spPr/>
        <p:txBody>
          <a:bodyPr/>
          <a:lstStyle/>
          <a:p>
            <a:endParaRPr lang="it-IT"/>
          </a:p>
        </p:txBody>
      </p:sp>
      <p:sp>
        <p:nvSpPr>
          <p:cNvPr id="4" name="Segnaposto testo 3">
            <a:extLst>
              <a:ext uri="{FF2B5EF4-FFF2-40B4-BE49-F238E27FC236}">
                <a16:creationId xmlns:a16="http://schemas.microsoft.com/office/drawing/2014/main" id="{B357AD61-A681-C34A-B4EE-09B5472639E4}"/>
              </a:ext>
            </a:extLst>
          </p:cNvPr>
          <p:cNvSpPr>
            <a:spLocks noGrp="1"/>
          </p:cNvSpPr>
          <p:nvPr>
            <p:ph type="body" sz="half" idx="15"/>
          </p:nvPr>
        </p:nvSpPr>
        <p:spPr/>
        <p:txBody>
          <a:bodyPr/>
          <a:lstStyle/>
          <a:p>
            <a:endParaRPr lang="it-IT" dirty="0"/>
          </a:p>
        </p:txBody>
      </p:sp>
      <p:sp>
        <p:nvSpPr>
          <p:cNvPr id="5" name="Segnaposto testo 4">
            <a:extLst>
              <a:ext uri="{FF2B5EF4-FFF2-40B4-BE49-F238E27FC236}">
                <a16:creationId xmlns:a16="http://schemas.microsoft.com/office/drawing/2014/main" id="{45ABC705-7436-BC46-95AC-487C277EC8E4}"/>
              </a:ext>
            </a:extLst>
          </p:cNvPr>
          <p:cNvSpPr>
            <a:spLocks noGrp="1"/>
          </p:cNvSpPr>
          <p:nvPr>
            <p:ph type="body" sz="quarter" idx="3"/>
          </p:nvPr>
        </p:nvSpPr>
        <p:spPr/>
        <p:txBody>
          <a:bodyPr/>
          <a:lstStyle/>
          <a:p>
            <a:endParaRPr lang="it-IT"/>
          </a:p>
        </p:txBody>
      </p:sp>
      <p:sp>
        <p:nvSpPr>
          <p:cNvPr id="6" name="Segnaposto testo 5">
            <a:extLst>
              <a:ext uri="{FF2B5EF4-FFF2-40B4-BE49-F238E27FC236}">
                <a16:creationId xmlns:a16="http://schemas.microsoft.com/office/drawing/2014/main" id="{CC311814-6F7F-8B48-BA61-E511AC3EDADA}"/>
              </a:ext>
            </a:extLst>
          </p:cNvPr>
          <p:cNvSpPr>
            <a:spLocks noGrp="1"/>
          </p:cNvSpPr>
          <p:nvPr>
            <p:ph type="body" sz="half" idx="16"/>
          </p:nvPr>
        </p:nvSpPr>
        <p:spPr/>
        <p:txBody>
          <a:bodyPr/>
          <a:lstStyle/>
          <a:p>
            <a:endParaRPr lang="it-IT"/>
          </a:p>
        </p:txBody>
      </p:sp>
      <p:sp>
        <p:nvSpPr>
          <p:cNvPr id="7" name="Segnaposto testo 6">
            <a:extLst>
              <a:ext uri="{FF2B5EF4-FFF2-40B4-BE49-F238E27FC236}">
                <a16:creationId xmlns:a16="http://schemas.microsoft.com/office/drawing/2014/main" id="{CF95285F-8726-1E4D-95F1-479D938B5347}"/>
              </a:ext>
            </a:extLst>
          </p:cNvPr>
          <p:cNvSpPr>
            <a:spLocks noGrp="1"/>
          </p:cNvSpPr>
          <p:nvPr>
            <p:ph type="body" sz="quarter" idx="13"/>
          </p:nvPr>
        </p:nvSpPr>
        <p:spPr/>
        <p:txBody>
          <a:bodyPr/>
          <a:lstStyle/>
          <a:p>
            <a:endParaRPr lang="it-IT"/>
          </a:p>
        </p:txBody>
      </p:sp>
      <p:sp>
        <p:nvSpPr>
          <p:cNvPr id="8" name="Segnaposto testo 7">
            <a:extLst>
              <a:ext uri="{FF2B5EF4-FFF2-40B4-BE49-F238E27FC236}">
                <a16:creationId xmlns:a16="http://schemas.microsoft.com/office/drawing/2014/main" id="{259522E4-F04A-CA4D-BE04-4CA3757EE929}"/>
              </a:ext>
            </a:extLst>
          </p:cNvPr>
          <p:cNvSpPr>
            <a:spLocks noGrp="1"/>
          </p:cNvSpPr>
          <p:nvPr>
            <p:ph type="body" sz="half" idx="17"/>
          </p:nvPr>
        </p:nvSpPr>
        <p:spPr/>
        <p:txBody>
          <a:bodyPr/>
          <a:lstStyle/>
          <a:p>
            <a:endParaRPr lang="it-IT"/>
          </a:p>
        </p:txBody>
      </p:sp>
      <p:sp>
        <p:nvSpPr>
          <p:cNvPr id="10" name="Rettangolo arrotondato 9">
            <a:extLst>
              <a:ext uri="{FF2B5EF4-FFF2-40B4-BE49-F238E27FC236}">
                <a16:creationId xmlns:a16="http://schemas.microsoft.com/office/drawing/2014/main" id="{C7C3EA8B-EF9C-3046-A690-5D2A3148B015}"/>
              </a:ext>
            </a:extLst>
          </p:cNvPr>
          <p:cNvSpPr/>
          <p:nvPr/>
        </p:nvSpPr>
        <p:spPr>
          <a:xfrm>
            <a:off x="6593069" y="863726"/>
            <a:ext cx="3860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800" b="1" dirty="0"/>
              <a:t>toccando il 50% nei pazienti con più di 85 anni .</a:t>
            </a:r>
            <a:endParaRPr lang="en-US" sz="2800" dirty="0"/>
          </a:p>
        </p:txBody>
      </p:sp>
      <p:sp>
        <p:nvSpPr>
          <p:cNvPr id="14" name="Rettangolo 13">
            <a:extLst>
              <a:ext uri="{FF2B5EF4-FFF2-40B4-BE49-F238E27FC236}">
                <a16:creationId xmlns:a16="http://schemas.microsoft.com/office/drawing/2014/main" id="{9AECAC78-9081-1B4D-B34A-D650F48F0F36}"/>
              </a:ext>
            </a:extLst>
          </p:cNvPr>
          <p:cNvSpPr/>
          <p:nvPr/>
        </p:nvSpPr>
        <p:spPr>
          <a:xfrm>
            <a:off x="400676" y="4105275"/>
            <a:ext cx="10877550" cy="168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800" b="1" dirty="0"/>
              <a:t>A causa del costante aumento dell’età media della popolazione mondiale il numero di pazienti è rapidamente in aumento e costituisce  un </a:t>
            </a:r>
            <a:r>
              <a:rPr lang="it-IT" sz="2800" b="1" dirty="0">
                <a:solidFill>
                  <a:srgbClr val="FFFF00"/>
                </a:solidFill>
                <a:cs typeface="Arial" panose="020B0604020202020204" pitchFamily="34" charset="0"/>
              </a:rPr>
              <a:t>problema maggiore di salute pubblica</a:t>
            </a:r>
            <a:endParaRPr lang="en-US" sz="2800" dirty="0"/>
          </a:p>
        </p:txBody>
      </p:sp>
      <p:sp>
        <p:nvSpPr>
          <p:cNvPr id="11" name="CasellaDiTesto 10">
            <a:extLst>
              <a:ext uri="{FF2B5EF4-FFF2-40B4-BE49-F238E27FC236}">
                <a16:creationId xmlns:a16="http://schemas.microsoft.com/office/drawing/2014/main" id="{78756414-FFDA-364A-88FC-3444F5109BE1}"/>
              </a:ext>
            </a:extLst>
          </p:cNvPr>
          <p:cNvSpPr txBox="1"/>
          <p:nvPr/>
        </p:nvSpPr>
        <p:spPr>
          <a:xfrm flipH="1">
            <a:off x="2648576" y="6044296"/>
            <a:ext cx="7270402" cy="646331"/>
          </a:xfrm>
          <a:prstGeom prst="rect">
            <a:avLst/>
          </a:prstGeom>
          <a:solidFill>
            <a:schemeClr val="accent2"/>
          </a:solidFill>
          <a:ln>
            <a:solidFill>
              <a:srgbClr val="FFFF00"/>
            </a:solidFill>
          </a:ln>
        </p:spPr>
        <p:txBody>
          <a:bodyPr wrap="square" rtlCol="0">
            <a:spAutoFit/>
          </a:bodyPr>
          <a:lstStyle/>
          <a:p>
            <a:r>
              <a:rPr lang="it-IT" dirty="0" err="1">
                <a:highlight>
                  <a:srgbClr val="FFFF00"/>
                </a:highlight>
              </a:rPr>
              <a:t>Vertigo</a:t>
            </a:r>
            <a:r>
              <a:rPr lang="it-IT" dirty="0">
                <a:highlight>
                  <a:srgbClr val="FFFF00"/>
                </a:highlight>
              </a:rPr>
              <a:t> and </a:t>
            </a:r>
            <a:r>
              <a:rPr lang="it-IT" dirty="0" err="1">
                <a:highlight>
                  <a:srgbClr val="FFFF00"/>
                </a:highlight>
              </a:rPr>
              <a:t>dizziness</a:t>
            </a:r>
            <a:r>
              <a:rPr lang="it-IT" dirty="0">
                <a:highlight>
                  <a:srgbClr val="FFFF00"/>
                </a:highlight>
              </a:rPr>
              <a:t> in the </a:t>
            </a:r>
            <a:r>
              <a:rPr lang="it-IT" dirty="0" err="1">
                <a:highlight>
                  <a:srgbClr val="FFFF00"/>
                </a:highlight>
              </a:rPr>
              <a:t>elderly</a:t>
            </a:r>
            <a:r>
              <a:rPr lang="it-IT" dirty="0">
                <a:highlight>
                  <a:srgbClr val="FFFF00"/>
                </a:highlight>
              </a:rPr>
              <a:t> Fernandez L., </a:t>
            </a:r>
            <a:r>
              <a:rPr lang="it-IT" dirty="0" err="1">
                <a:highlight>
                  <a:srgbClr val="FFFF00"/>
                </a:highlight>
              </a:rPr>
              <a:t>Breinbauer</a:t>
            </a:r>
            <a:r>
              <a:rPr lang="it-IT" dirty="0">
                <a:highlight>
                  <a:srgbClr val="FFFF00"/>
                </a:highlight>
              </a:rPr>
              <a:t> HA and Delano PH (2015) Front. </a:t>
            </a:r>
            <a:r>
              <a:rPr lang="it-IT" dirty="0" err="1">
                <a:highlight>
                  <a:srgbClr val="FFFF00"/>
                </a:highlight>
              </a:rPr>
              <a:t>Neurol</a:t>
            </a:r>
            <a:r>
              <a:rPr lang="it-IT" dirty="0">
                <a:highlight>
                  <a:srgbClr val="FFFF00"/>
                </a:highlight>
              </a:rPr>
              <a:t>. 6:144</a:t>
            </a:r>
          </a:p>
        </p:txBody>
      </p:sp>
      <p:pic>
        <p:nvPicPr>
          <p:cNvPr id="15" name="Immagine 14">
            <a:extLst>
              <a:ext uri="{FF2B5EF4-FFF2-40B4-BE49-F238E27FC236}">
                <a16:creationId xmlns:a16="http://schemas.microsoft.com/office/drawing/2014/main" id="{90D294B7-E600-C745-B6DC-7DE4C2EEED87}"/>
              </a:ext>
            </a:extLst>
          </p:cNvPr>
          <p:cNvPicPr>
            <a:picLocks noChangeAspect="1"/>
          </p:cNvPicPr>
          <p:nvPr/>
        </p:nvPicPr>
        <p:blipFill>
          <a:blip r:embed="rId3"/>
          <a:stretch>
            <a:fillRect/>
          </a:stretch>
        </p:blipFill>
        <p:spPr>
          <a:xfrm>
            <a:off x="400676" y="5823962"/>
            <a:ext cx="2247900" cy="901700"/>
          </a:xfrm>
          <a:prstGeom prst="rect">
            <a:avLst/>
          </a:prstGeom>
        </p:spPr>
      </p:pic>
      <p:sp>
        <p:nvSpPr>
          <p:cNvPr id="16" name="Callout con freccia destra 15">
            <a:extLst>
              <a:ext uri="{FF2B5EF4-FFF2-40B4-BE49-F238E27FC236}">
                <a16:creationId xmlns:a16="http://schemas.microsoft.com/office/drawing/2014/main" id="{6BAAA941-36A3-1140-B7EC-B6960FDB3C5B}"/>
              </a:ext>
            </a:extLst>
          </p:cNvPr>
          <p:cNvSpPr/>
          <p:nvPr/>
        </p:nvSpPr>
        <p:spPr>
          <a:xfrm>
            <a:off x="1405467" y="609600"/>
            <a:ext cx="4351866" cy="299732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b="1" dirty="0"/>
              <a:t>La prevalenza di vertigine e </a:t>
            </a:r>
            <a:r>
              <a:rPr lang="it-IT" sz="2400" b="1" dirty="0" err="1"/>
              <a:t>dizziness</a:t>
            </a:r>
            <a:r>
              <a:rPr lang="it-IT" sz="2400" b="1" dirty="0"/>
              <a:t>  nelle persone con età superiore ai 60 anni raggiunge il 30%  </a:t>
            </a:r>
            <a:endParaRPr lang="en-US" sz="2400" dirty="0"/>
          </a:p>
        </p:txBody>
      </p:sp>
    </p:spTree>
    <p:extLst>
      <p:ext uri="{BB962C8B-B14F-4D97-AF65-F5344CB8AC3E}">
        <p14:creationId xmlns:p14="http://schemas.microsoft.com/office/powerpoint/2010/main" val="305649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87388-4024-7C4B-9AF8-DDA0C62BE8B8}"/>
              </a:ext>
            </a:extLst>
          </p:cNvPr>
          <p:cNvSpPr>
            <a:spLocks noGrp="1"/>
          </p:cNvSpPr>
          <p:nvPr>
            <p:ph type="title"/>
          </p:nvPr>
        </p:nvSpPr>
        <p:spPr/>
        <p:txBody>
          <a:bodyPr/>
          <a:lstStyle/>
          <a:p>
            <a:endParaRPr lang="it-IT"/>
          </a:p>
        </p:txBody>
      </p:sp>
      <p:sp>
        <p:nvSpPr>
          <p:cNvPr id="4" name="Rettangolo arrotondato 3">
            <a:extLst>
              <a:ext uri="{FF2B5EF4-FFF2-40B4-BE49-F238E27FC236}">
                <a16:creationId xmlns:a16="http://schemas.microsoft.com/office/drawing/2014/main" id="{402D087E-CF0E-3844-8CC4-F7B962807536}"/>
              </a:ext>
            </a:extLst>
          </p:cNvPr>
          <p:cNvSpPr/>
          <p:nvPr/>
        </p:nvSpPr>
        <p:spPr>
          <a:xfrm>
            <a:off x="425302" y="1915689"/>
            <a:ext cx="5847907" cy="37195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dirty="0"/>
              <a:t>Il volume degli </a:t>
            </a:r>
            <a:r>
              <a:rPr lang="it-IT" dirty="0" err="1"/>
              <a:t>otoconi</a:t>
            </a:r>
            <a:r>
              <a:rPr lang="it-IT" dirty="0"/>
              <a:t> nei temporali degli anziani è minore rispetto a quello dei bambini</a:t>
            </a:r>
          </a:p>
          <a:p>
            <a:r>
              <a:rPr lang="it-IT" dirty="0"/>
              <a:t>Il RAPPORTO UTRICOLO/ SACCULO nei giovani è di 100:70</a:t>
            </a:r>
          </a:p>
          <a:p>
            <a:r>
              <a:rPr lang="it-IT" dirty="0"/>
              <a:t>E scende a 100:35 nel gruppo degli anziani</a:t>
            </a:r>
          </a:p>
          <a:p>
            <a:r>
              <a:rPr lang="it-IT" dirty="0"/>
              <a:t>Questo dato è suggestivo per un aumentato tasso di degenerazione correlato all’età  nel SACCULO (correlazione con la posizione verticale della membrana otolitica?)</a:t>
            </a:r>
          </a:p>
        </p:txBody>
      </p:sp>
      <p:pic>
        <p:nvPicPr>
          <p:cNvPr id="5" name="Segnaposto contenuto 4">
            <a:extLst>
              <a:ext uri="{FF2B5EF4-FFF2-40B4-BE49-F238E27FC236}">
                <a16:creationId xmlns:a16="http://schemas.microsoft.com/office/drawing/2014/main" id="{9CBF1EE9-0F86-9249-9EA7-906CDE55D781}"/>
              </a:ext>
            </a:extLst>
          </p:cNvPr>
          <p:cNvPicPr>
            <a:picLocks noGrp="1" noChangeAspect="1"/>
          </p:cNvPicPr>
          <p:nvPr>
            <p:ph sz="quarter" idx="13"/>
          </p:nvPr>
        </p:nvPicPr>
        <p:blipFill>
          <a:blip r:embed="rId2"/>
          <a:stretch>
            <a:fillRect/>
          </a:stretch>
        </p:blipFill>
        <p:spPr>
          <a:xfrm>
            <a:off x="6838270" y="1446028"/>
            <a:ext cx="4903784" cy="3616975"/>
          </a:xfrm>
          <a:prstGeom prst="rect">
            <a:avLst/>
          </a:prstGeom>
        </p:spPr>
      </p:pic>
    </p:spTree>
    <p:extLst>
      <p:ext uri="{BB962C8B-B14F-4D97-AF65-F5344CB8AC3E}">
        <p14:creationId xmlns:p14="http://schemas.microsoft.com/office/powerpoint/2010/main" val="326904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DDDE267B-E820-4910-868D-BA40CFB936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FF3E25D7-C2F8-445D-AA42-C1163028DA6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Segnaposto contenuto 6">
            <a:extLst>
              <a:ext uri="{FF2B5EF4-FFF2-40B4-BE49-F238E27FC236}">
                <a16:creationId xmlns:a16="http://schemas.microsoft.com/office/drawing/2014/main" id="{7E7F826C-62D2-604F-981D-8B05172E15BF}"/>
              </a:ext>
            </a:extLst>
          </p:cNvPr>
          <p:cNvPicPr>
            <a:picLocks noGrp="1" noChangeAspect="1"/>
          </p:cNvPicPr>
          <p:nvPr>
            <p:ph sz="quarter" idx="13"/>
          </p:nvPr>
        </p:nvPicPr>
        <p:blipFill>
          <a:blip r:embed="rId4"/>
          <a:stretch>
            <a:fillRect/>
          </a:stretch>
        </p:blipFill>
        <p:spPr>
          <a:xfrm>
            <a:off x="2806994" y="212255"/>
            <a:ext cx="7409382" cy="5438699"/>
          </a:xfrm>
        </p:spPr>
      </p:pic>
      <p:sp>
        <p:nvSpPr>
          <p:cNvPr id="8" name="Rettangolo arrotondato 7">
            <a:extLst>
              <a:ext uri="{FF2B5EF4-FFF2-40B4-BE49-F238E27FC236}">
                <a16:creationId xmlns:a16="http://schemas.microsoft.com/office/drawing/2014/main" id="{8C84B135-2060-E24A-AA7B-45FD8A929C43}"/>
              </a:ext>
            </a:extLst>
          </p:cNvPr>
          <p:cNvSpPr/>
          <p:nvPr/>
        </p:nvSpPr>
        <p:spPr>
          <a:xfrm>
            <a:off x="-2" y="5650954"/>
            <a:ext cx="10760152" cy="1207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atin typeface="Arial" panose="020B0604020202020204" pitchFamily="34" charset="0"/>
                <a:ea typeface="Bodoni Ornaments" pitchFamily="2" charset="0"/>
                <a:cs typeface="Arial" panose="020B0604020202020204" pitchFamily="34" charset="0"/>
              </a:rPr>
              <a:t>I corpi degli </a:t>
            </a:r>
            <a:r>
              <a:rPr lang="it-IT" sz="2400" b="1" dirty="0" err="1">
                <a:latin typeface="Arial" panose="020B0604020202020204" pitchFamily="34" charset="0"/>
                <a:ea typeface="Bodoni Ornaments" pitchFamily="2" charset="0"/>
                <a:cs typeface="Arial" panose="020B0604020202020204" pitchFamily="34" charset="0"/>
              </a:rPr>
              <a:t>otoconi</a:t>
            </a:r>
            <a:r>
              <a:rPr lang="it-IT" sz="2400" b="1" dirty="0">
                <a:latin typeface="Arial" panose="020B0604020202020204" pitchFamily="34" charset="0"/>
                <a:ea typeface="Bodoni Ornaments" pitchFamily="2" charset="0"/>
                <a:cs typeface="Arial" panose="020B0604020202020204" pitchFamily="34" charset="0"/>
              </a:rPr>
              <a:t> invecchiati sono denocciolati, fessurati, frammentati, finemente seghettati, indeboliti o rotti</a:t>
            </a:r>
          </a:p>
        </p:txBody>
      </p:sp>
    </p:spTree>
    <p:extLst>
      <p:ext uri="{BB962C8B-B14F-4D97-AF65-F5344CB8AC3E}">
        <p14:creationId xmlns:p14="http://schemas.microsoft.com/office/powerpoint/2010/main" val="206895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CB1C1-2C74-9C47-9A97-CF5E75D9049D}"/>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3B953FA5-9797-C84E-8799-E2781019E05E}"/>
              </a:ext>
            </a:extLst>
          </p:cNvPr>
          <p:cNvSpPr>
            <a:spLocks noGrp="1"/>
          </p:cNvSpPr>
          <p:nvPr>
            <p:ph sz="quarter" idx="13"/>
          </p:nvPr>
        </p:nvSpPr>
        <p:spPr/>
        <p:txBody>
          <a:bodyPr/>
          <a:lstStyle/>
          <a:p>
            <a:endParaRPr lang="it-IT"/>
          </a:p>
        </p:txBody>
      </p:sp>
      <p:pic>
        <p:nvPicPr>
          <p:cNvPr id="4" name="Segnaposto contenuto 4">
            <a:extLst>
              <a:ext uri="{FF2B5EF4-FFF2-40B4-BE49-F238E27FC236}">
                <a16:creationId xmlns:a16="http://schemas.microsoft.com/office/drawing/2014/main" id="{6A7A6BC7-2989-F34B-866C-08FB8A96AE37}"/>
              </a:ext>
            </a:extLst>
          </p:cNvPr>
          <p:cNvPicPr>
            <a:picLocks noChangeAspect="1"/>
          </p:cNvPicPr>
          <p:nvPr/>
        </p:nvPicPr>
        <p:blipFill>
          <a:blip r:embed="rId2"/>
          <a:stretch>
            <a:fillRect/>
          </a:stretch>
        </p:blipFill>
        <p:spPr>
          <a:xfrm>
            <a:off x="1892300" y="2383631"/>
            <a:ext cx="8407400" cy="3390900"/>
          </a:xfrm>
          <a:prstGeom prst="rect">
            <a:avLst/>
          </a:prstGeom>
        </p:spPr>
      </p:pic>
    </p:spTree>
    <p:extLst>
      <p:ext uri="{BB962C8B-B14F-4D97-AF65-F5344CB8AC3E}">
        <p14:creationId xmlns:p14="http://schemas.microsoft.com/office/powerpoint/2010/main" val="421381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2B93CA-FE9F-844E-B721-E383C79D200A}"/>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E16863C4-FAB1-7346-97F2-52BFC7893C19}"/>
              </a:ext>
            </a:extLst>
          </p:cNvPr>
          <p:cNvPicPr>
            <a:picLocks noChangeAspect="1"/>
          </p:cNvPicPr>
          <p:nvPr/>
        </p:nvPicPr>
        <p:blipFill>
          <a:blip r:embed="rId3"/>
          <a:stretch>
            <a:fillRect/>
          </a:stretch>
        </p:blipFill>
        <p:spPr>
          <a:xfrm>
            <a:off x="4844975" y="0"/>
            <a:ext cx="7347025" cy="6858000"/>
          </a:xfrm>
          <a:prstGeom prst="rect">
            <a:avLst/>
          </a:prstGeom>
        </p:spPr>
      </p:pic>
      <p:sp>
        <p:nvSpPr>
          <p:cNvPr id="8" name="CasellaDiTesto 7">
            <a:extLst>
              <a:ext uri="{FF2B5EF4-FFF2-40B4-BE49-F238E27FC236}">
                <a16:creationId xmlns:a16="http://schemas.microsoft.com/office/drawing/2014/main" id="{9F25C87D-7C95-C748-B4B8-2E5C5BA23F95}"/>
              </a:ext>
            </a:extLst>
          </p:cNvPr>
          <p:cNvSpPr txBox="1"/>
          <p:nvPr/>
        </p:nvSpPr>
        <p:spPr>
          <a:xfrm>
            <a:off x="-53459" y="302359"/>
            <a:ext cx="3891517" cy="4708981"/>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it-IT" sz="2000" b="1" dirty="0">
                <a:solidFill>
                  <a:srgbClr val="0070C0"/>
                </a:solidFill>
                <a:latin typeface="Arial" panose="020B0604020202020204" pitchFamily="34" charset="0"/>
                <a:cs typeface="Arial" panose="020B0604020202020204" pitchFamily="34" charset="0"/>
              </a:rPr>
              <a:t>Declino del </a:t>
            </a:r>
            <a:r>
              <a:rPr lang="it-IT" sz="2000" b="1" dirty="0">
                <a:solidFill>
                  <a:srgbClr val="FF0000"/>
                </a:solidFill>
                <a:latin typeface="Arial" panose="020B0604020202020204" pitchFamily="34" charset="0"/>
                <a:cs typeface="Arial" panose="020B0604020202020204" pitchFamily="34" charset="0"/>
              </a:rPr>
              <a:t>numero totale </a:t>
            </a:r>
            <a:r>
              <a:rPr lang="it-IT" sz="2000" b="1" dirty="0">
                <a:solidFill>
                  <a:srgbClr val="0070C0"/>
                </a:solidFill>
                <a:latin typeface="Arial" panose="020B0604020202020204" pitchFamily="34" charset="0"/>
                <a:cs typeface="Arial" panose="020B0604020202020204" pitchFamily="34" charset="0"/>
              </a:rPr>
              <a:t>delle cellule fortemente significativo </a:t>
            </a:r>
            <a:r>
              <a:rPr lang="it-IT" sz="2000" b="1" dirty="0" err="1">
                <a:solidFill>
                  <a:srgbClr val="0070C0"/>
                </a:solidFill>
                <a:latin typeface="Arial" panose="020B0604020202020204" pitchFamily="34" charset="0"/>
                <a:cs typeface="Arial" panose="020B0604020202020204" pitchFamily="34" charset="0"/>
              </a:rPr>
              <a:t>p</a:t>
            </a:r>
            <a:r>
              <a:rPr lang="it-IT" sz="2000" b="1" dirty="0">
                <a:solidFill>
                  <a:srgbClr val="0070C0"/>
                </a:solidFill>
                <a:latin typeface="Arial" panose="020B0604020202020204" pitchFamily="34" charset="0"/>
                <a:cs typeface="Arial" panose="020B0604020202020204" pitchFamily="34" charset="0"/>
              </a:rPr>
              <a:t>&lt; 0,0001</a:t>
            </a:r>
          </a:p>
          <a:p>
            <a:pPr marL="285750" indent="-285750">
              <a:buClr>
                <a:srgbClr val="FF0000"/>
              </a:buClr>
              <a:buFont typeface="Arial" panose="020B0604020202020204" pitchFamily="34" charset="0"/>
              <a:buChar char="•"/>
            </a:pPr>
            <a:endParaRPr lang="it-IT" sz="2000" b="1" dirty="0">
              <a:solidFill>
                <a:srgbClr val="0070C0"/>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it-IT" sz="2000" b="1" dirty="0">
                <a:solidFill>
                  <a:srgbClr val="FF0000"/>
                </a:solidFill>
                <a:latin typeface="Arial" panose="020B0604020202020204" pitchFamily="34" charset="0"/>
                <a:cs typeface="Arial" panose="020B0604020202020204" pitchFamily="34" charset="0"/>
              </a:rPr>
              <a:t>Perdita</a:t>
            </a:r>
            <a:r>
              <a:rPr lang="it-IT" sz="2000" b="1" dirty="0">
                <a:solidFill>
                  <a:srgbClr val="0070C0"/>
                </a:solidFill>
                <a:latin typeface="Arial" panose="020B0604020202020204" pitchFamily="34" charset="0"/>
                <a:cs typeface="Arial" panose="020B0604020202020204" pitchFamily="34" charset="0"/>
              </a:rPr>
              <a:t> cellulare </a:t>
            </a:r>
            <a:r>
              <a:rPr lang="it-IT" sz="2000" b="1" dirty="0">
                <a:solidFill>
                  <a:srgbClr val="FF0000"/>
                </a:solidFill>
                <a:latin typeface="Arial" panose="020B0604020202020204" pitchFamily="34" charset="0"/>
                <a:cs typeface="Arial" panose="020B0604020202020204" pitchFamily="34" charset="0"/>
              </a:rPr>
              <a:t>maggiore nel nervo vestibolare superiore</a:t>
            </a:r>
            <a:r>
              <a:rPr lang="it-IT" sz="2000" b="1" dirty="0">
                <a:solidFill>
                  <a:srgbClr val="0070C0"/>
                </a:solidFill>
                <a:latin typeface="Arial" panose="020B0604020202020204" pitchFamily="34" charset="0"/>
                <a:cs typeface="Arial" panose="020B0604020202020204" pitchFamily="34" charset="0"/>
              </a:rPr>
              <a:t> /37,2/anno rispetto all’inferiore (19,3/anno) </a:t>
            </a:r>
            <a:r>
              <a:rPr lang="it-IT" sz="2000" b="1" dirty="0" err="1">
                <a:solidFill>
                  <a:srgbClr val="0070C0"/>
                </a:solidFill>
                <a:latin typeface="Arial" panose="020B0604020202020204" pitchFamily="34" charset="0"/>
                <a:cs typeface="Arial" panose="020B0604020202020204" pitchFamily="34" charset="0"/>
              </a:rPr>
              <a:t>p</a:t>
            </a:r>
            <a:r>
              <a:rPr lang="it-IT" sz="2000" b="1" dirty="0">
                <a:solidFill>
                  <a:srgbClr val="0070C0"/>
                </a:solidFill>
                <a:latin typeface="Arial" panose="020B0604020202020204" pitchFamily="34" charset="0"/>
                <a:cs typeface="Arial" panose="020B0604020202020204" pitchFamily="34" charset="0"/>
              </a:rPr>
              <a:t>= 0,025</a:t>
            </a:r>
          </a:p>
          <a:p>
            <a:pPr marL="285750" indent="-285750">
              <a:buClr>
                <a:srgbClr val="FF0000"/>
              </a:buClr>
              <a:buFont typeface="Arial" panose="020B0604020202020204" pitchFamily="34" charset="0"/>
              <a:buChar char="•"/>
            </a:pPr>
            <a:endParaRPr lang="it-IT" sz="2000" b="1" dirty="0">
              <a:solidFill>
                <a:srgbClr val="0070C0"/>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it-IT" sz="2000" b="1" dirty="0">
                <a:solidFill>
                  <a:srgbClr val="0070C0"/>
                </a:solidFill>
                <a:latin typeface="Arial" panose="020B0604020202020204" pitchFamily="34" charset="0"/>
                <a:cs typeface="Arial" panose="020B0604020202020204" pitchFamily="34" charset="0"/>
              </a:rPr>
              <a:t>La  differenza  maschi e femmine  nel tasso di declino non è significativa</a:t>
            </a:r>
          </a:p>
          <a:p>
            <a:pPr marL="285750" indent="-285750">
              <a:buClr>
                <a:srgbClr val="FF0000"/>
              </a:buClr>
              <a:buFont typeface="Arial" panose="020B0604020202020204" pitchFamily="34" charset="0"/>
              <a:buChar char="•"/>
            </a:pPr>
            <a:endParaRPr lang="it-IT" sz="2000" b="1" dirty="0">
              <a:solidFill>
                <a:srgbClr val="0070C0"/>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it-IT" sz="2000" b="1" dirty="0">
                <a:solidFill>
                  <a:srgbClr val="0070C0"/>
                </a:solidFill>
                <a:latin typeface="Arial" panose="020B0604020202020204" pitchFamily="34" charset="0"/>
                <a:cs typeface="Arial" panose="020B0604020202020204" pitchFamily="34" charset="0"/>
              </a:rPr>
              <a:t>Non differenze di lato</a:t>
            </a:r>
          </a:p>
        </p:txBody>
      </p:sp>
      <p:sp>
        <p:nvSpPr>
          <p:cNvPr id="4" name="Segnaposto contenuto 3">
            <a:extLst>
              <a:ext uri="{FF2B5EF4-FFF2-40B4-BE49-F238E27FC236}">
                <a16:creationId xmlns:a16="http://schemas.microsoft.com/office/drawing/2014/main" id="{2F9FD911-7D4B-8B45-92BF-5044D0624654}"/>
              </a:ext>
            </a:extLst>
          </p:cNvPr>
          <p:cNvSpPr>
            <a:spLocks noGrp="1"/>
          </p:cNvSpPr>
          <p:nvPr>
            <p:ph sz="quarter" idx="13"/>
          </p:nvPr>
        </p:nvSpPr>
        <p:spPr>
          <a:xfrm>
            <a:off x="4429124" y="2833211"/>
            <a:ext cx="6848475" cy="2957988"/>
          </a:xfrm>
        </p:spPr>
        <p:txBody>
          <a:bodyPr/>
          <a:lstStyle/>
          <a:p>
            <a:pPr marL="0" indent="0">
              <a:buNone/>
            </a:pPr>
            <a:endParaRPr lang="it-IT" dirty="0"/>
          </a:p>
        </p:txBody>
      </p:sp>
    </p:spTree>
    <p:extLst>
      <p:ext uri="{BB962C8B-B14F-4D97-AF65-F5344CB8AC3E}">
        <p14:creationId xmlns:p14="http://schemas.microsoft.com/office/powerpoint/2010/main" val="4285883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8A5B8-2967-284A-9049-FF4F20B16D38}"/>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B7AFE70B-8207-FA49-BF1E-1C03FB9CCAD4}"/>
              </a:ext>
            </a:extLst>
          </p:cNvPr>
          <p:cNvSpPr>
            <a:spLocks noGrp="1"/>
          </p:cNvSpPr>
          <p:nvPr>
            <p:ph sz="quarter" idx="13"/>
          </p:nvPr>
        </p:nvSpPr>
        <p:spPr>
          <a:xfrm>
            <a:off x="913774" y="2395667"/>
            <a:ext cx="10363826" cy="3424107"/>
          </a:xfrm>
        </p:spPr>
        <p:txBody>
          <a:bodyPr/>
          <a:lstStyle/>
          <a:p>
            <a:endParaRPr lang="it-IT"/>
          </a:p>
        </p:txBody>
      </p:sp>
      <p:pic>
        <p:nvPicPr>
          <p:cNvPr id="4" name="Segnaposto contenuto 5">
            <a:extLst>
              <a:ext uri="{FF2B5EF4-FFF2-40B4-BE49-F238E27FC236}">
                <a16:creationId xmlns:a16="http://schemas.microsoft.com/office/drawing/2014/main" id="{D6129906-BAA0-C848-9AC6-C17743F6315F}"/>
              </a:ext>
            </a:extLst>
          </p:cNvPr>
          <p:cNvPicPr>
            <a:picLocks noChangeAspect="1"/>
          </p:cNvPicPr>
          <p:nvPr/>
        </p:nvPicPr>
        <p:blipFill>
          <a:blip r:embed="rId2"/>
          <a:stretch>
            <a:fillRect/>
          </a:stretch>
        </p:blipFill>
        <p:spPr>
          <a:xfrm>
            <a:off x="3273035" y="1416605"/>
            <a:ext cx="5645304" cy="4050506"/>
          </a:xfrm>
          <a:prstGeom prst="rect">
            <a:avLst/>
          </a:prstGeom>
        </p:spPr>
      </p:pic>
    </p:spTree>
    <p:extLst>
      <p:ext uri="{BB962C8B-B14F-4D97-AF65-F5344CB8AC3E}">
        <p14:creationId xmlns:p14="http://schemas.microsoft.com/office/powerpoint/2010/main" val="337158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F85368-7595-C94B-BE1E-8B46F1C786B5}"/>
              </a:ext>
            </a:extLst>
          </p:cNvPr>
          <p:cNvSpPr>
            <a:spLocks noGrp="1"/>
          </p:cNvSpPr>
          <p:nvPr>
            <p:ph type="title"/>
          </p:nvPr>
        </p:nvSpPr>
        <p:spPr/>
        <p:txBody>
          <a:bodyPr/>
          <a:lstStyle/>
          <a:p>
            <a:endParaRPr lang="it-IT" dirty="0"/>
          </a:p>
        </p:txBody>
      </p:sp>
      <p:sp>
        <p:nvSpPr>
          <p:cNvPr id="4" name="CasellaDiTesto 3">
            <a:extLst>
              <a:ext uri="{FF2B5EF4-FFF2-40B4-BE49-F238E27FC236}">
                <a16:creationId xmlns:a16="http://schemas.microsoft.com/office/drawing/2014/main" id="{893B8B9F-FFA9-F046-9039-EB5C19FAC4E9}"/>
              </a:ext>
            </a:extLst>
          </p:cNvPr>
          <p:cNvSpPr txBox="1"/>
          <p:nvPr/>
        </p:nvSpPr>
        <p:spPr>
          <a:xfrm>
            <a:off x="279990" y="3954972"/>
            <a:ext cx="11437877" cy="2246769"/>
          </a:xfrm>
          <a:prstGeom prst="rect">
            <a:avLst/>
          </a:prstGeom>
          <a:noFill/>
        </p:spPr>
        <p:txBody>
          <a:bodyPr wrap="square" rtlCol="0">
            <a:spAutoFit/>
          </a:bodyPr>
          <a:lstStyle/>
          <a:p>
            <a:pPr marL="342900" indent="-342900">
              <a:buClr>
                <a:srgbClr val="FF0000"/>
              </a:buClr>
              <a:buFont typeface="Wingdings" pitchFamily="2" charset="2"/>
              <a:buChar char="§"/>
            </a:pPr>
            <a:r>
              <a:rPr lang="it-IT" sz="2000" b="1" dirty="0">
                <a:solidFill>
                  <a:srgbClr val="0070C0"/>
                </a:solidFill>
                <a:latin typeface="Arial" panose="020B0604020202020204" pitchFamily="34" charset="0"/>
                <a:cs typeface="Arial" panose="020B0604020202020204" pitchFamily="34" charset="0"/>
              </a:rPr>
              <a:t>Questa perdita neuronale potrebbe essere correlata alle difficoltà che gli anziani hanno      	nel  compensare lesioni vestibolari unilaterali e alterazioni dei riflessi </a:t>
            </a:r>
            <a:r>
              <a:rPr lang="it-IT" sz="2000" b="1" dirty="0" err="1">
                <a:solidFill>
                  <a:srgbClr val="0070C0"/>
                </a:solidFill>
                <a:latin typeface="Arial" panose="020B0604020202020204" pitchFamily="34" charset="0"/>
                <a:cs typeface="Arial" panose="020B0604020202020204" pitchFamily="34" charset="0"/>
              </a:rPr>
              <a:t>vestibolospinali</a:t>
            </a:r>
            <a:r>
              <a:rPr lang="it-IT" sz="2000" b="1" dirty="0">
                <a:solidFill>
                  <a:srgbClr val="0070C0"/>
                </a:solidFill>
                <a:latin typeface="Arial" panose="020B0604020202020204" pitchFamily="34" charset="0"/>
                <a:cs typeface="Arial" panose="020B0604020202020204" pitchFamily="34" charset="0"/>
              </a:rPr>
              <a:t>.</a:t>
            </a:r>
          </a:p>
          <a:p>
            <a:pPr marL="342900" indent="-342900">
              <a:buClr>
                <a:srgbClr val="FF0000"/>
              </a:buClr>
              <a:buFont typeface="Wingdings" pitchFamily="2" charset="2"/>
              <a:buChar char="§"/>
            </a:pPr>
            <a:r>
              <a:rPr lang="it-IT" sz="2000" b="1" dirty="0">
                <a:solidFill>
                  <a:srgbClr val="0070C0"/>
                </a:solidFill>
                <a:latin typeface="Arial" panose="020B0604020202020204" pitchFamily="34" charset="0"/>
                <a:cs typeface="Arial" panose="020B0604020202020204" pitchFamily="34" charset="0"/>
              </a:rPr>
              <a:t>La conservazione dei neuroni SVN potrebbe, in parte, spiegare perché i riflessi vestibolo-oculari sono compensati dopo lesioni vestibolari unilaterali.</a:t>
            </a:r>
          </a:p>
          <a:p>
            <a:pPr marL="342900" indent="-342900">
              <a:buClr>
                <a:srgbClr val="FF0000"/>
              </a:buClr>
              <a:buFont typeface="Wingdings" pitchFamily="2" charset="2"/>
              <a:buChar char="§"/>
            </a:pPr>
            <a:r>
              <a:rPr lang="it-IT" sz="2000" b="1" dirty="0">
                <a:solidFill>
                  <a:srgbClr val="0070C0"/>
                </a:solidFill>
                <a:latin typeface="Arial" panose="020B0604020202020204" pitchFamily="34" charset="0"/>
                <a:cs typeface="Arial" panose="020B0604020202020204" pitchFamily="34" charset="0"/>
              </a:rPr>
              <a:t>Una disfunzione vestibolare moderata, che non causa problemi in un giovane adulto, potrebbe produrre sintomi negli anziani, quando si associano anche calo del visus , perdita della propriocezione e della funzione neuromuscolare. </a:t>
            </a:r>
          </a:p>
        </p:txBody>
      </p:sp>
      <p:pic>
        <p:nvPicPr>
          <p:cNvPr id="8" name="Immagine 7">
            <a:extLst>
              <a:ext uri="{FF2B5EF4-FFF2-40B4-BE49-F238E27FC236}">
                <a16:creationId xmlns:a16="http://schemas.microsoft.com/office/drawing/2014/main" id="{7F63EC21-ACAC-174D-A276-A7C705A7CD8F}"/>
              </a:ext>
            </a:extLst>
          </p:cNvPr>
          <p:cNvPicPr>
            <a:picLocks noChangeAspect="1"/>
          </p:cNvPicPr>
          <p:nvPr/>
        </p:nvPicPr>
        <p:blipFill>
          <a:blip r:embed="rId3"/>
          <a:stretch>
            <a:fillRect/>
          </a:stretch>
        </p:blipFill>
        <p:spPr>
          <a:xfrm>
            <a:off x="3555375" y="0"/>
            <a:ext cx="9243717" cy="3766721"/>
          </a:xfrm>
          <a:prstGeom prst="rect">
            <a:avLst/>
          </a:prstGeom>
        </p:spPr>
      </p:pic>
      <p:sp>
        <p:nvSpPr>
          <p:cNvPr id="3" name="CasellaDiTesto 2">
            <a:extLst>
              <a:ext uri="{FF2B5EF4-FFF2-40B4-BE49-F238E27FC236}">
                <a16:creationId xmlns:a16="http://schemas.microsoft.com/office/drawing/2014/main" id="{454F2E19-BB3C-DB4C-8716-D79397C6319B}"/>
              </a:ext>
            </a:extLst>
          </p:cNvPr>
          <p:cNvSpPr txBox="1"/>
          <p:nvPr/>
        </p:nvSpPr>
        <p:spPr>
          <a:xfrm>
            <a:off x="762000" y="474133"/>
            <a:ext cx="2641600" cy="2862322"/>
          </a:xfrm>
          <a:prstGeom prst="rect">
            <a:avLst/>
          </a:prstGeom>
          <a:noFill/>
        </p:spPr>
        <p:txBody>
          <a:bodyPr wrap="square" rtlCol="0">
            <a:spAutoFit/>
          </a:bodyPr>
          <a:lstStyle/>
          <a:p>
            <a:pPr marL="342900" indent="-342900">
              <a:buClr>
                <a:srgbClr val="FF0000"/>
              </a:buClr>
              <a:buFont typeface="Wingdings" pitchFamily="2" charset="2"/>
              <a:buChar char="§"/>
            </a:pPr>
            <a:r>
              <a:rPr lang="it-IT" b="1" dirty="0">
                <a:solidFill>
                  <a:srgbClr val="0070C0"/>
                </a:solidFill>
                <a:latin typeface="Arial" panose="020B0604020202020204" pitchFamily="34" charset="0"/>
                <a:cs typeface="Arial" panose="020B0604020202020204" pitchFamily="34" charset="0"/>
              </a:rPr>
              <a:t>Perdita neuronale si verifica con l'invecchiamento nei nuclei vestibolari  discendente (DVN), mediale (MVN) e laterale (LVN), ma non nel superiore (SVN)</a:t>
            </a:r>
          </a:p>
        </p:txBody>
      </p:sp>
      <p:sp>
        <p:nvSpPr>
          <p:cNvPr id="7" name="Segnaposto contenuto 6">
            <a:extLst>
              <a:ext uri="{FF2B5EF4-FFF2-40B4-BE49-F238E27FC236}">
                <a16:creationId xmlns:a16="http://schemas.microsoft.com/office/drawing/2014/main" id="{F33B8762-0251-3E4B-80C6-09D848839160}"/>
              </a:ext>
            </a:extLst>
          </p:cNvPr>
          <p:cNvSpPr>
            <a:spLocks noGrp="1"/>
          </p:cNvSpPr>
          <p:nvPr>
            <p:ph sz="quarter" idx="13"/>
          </p:nvPr>
        </p:nvSpPr>
        <p:spPr/>
        <p:txBody>
          <a:bodyPr/>
          <a:lstStyle/>
          <a:p>
            <a:endParaRPr lang="it-IT"/>
          </a:p>
        </p:txBody>
      </p:sp>
    </p:spTree>
    <p:extLst>
      <p:ext uri="{BB962C8B-B14F-4D97-AF65-F5344CB8AC3E}">
        <p14:creationId xmlns:p14="http://schemas.microsoft.com/office/powerpoint/2010/main" val="429362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75" y="618517"/>
            <a:ext cx="10364451" cy="1596177"/>
          </a:xfrm>
        </p:spPr>
        <p:txBody>
          <a:bodyPr>
            <a:normAutofit/>
          </a:bodyPr>
          <a:lstStyle/>
          <a:p>
            <a:r>
              <a:rPr lang="it-IT" b="1" dirty="0">
                <a:solidFill>
                  <a:srgbClr val="0070C0"/>
                </a:solidFill>
              </a:rPr>
              <a:t>Sommario dei reperti istopatologici che si verificano nell’invecchiamento vestibolare</a:t>
            </a:r>
          </a:p>
        </p:txBody>
      </p:sp>
      <p:graphicFrame>
        <p:nvGraphicFramePr>
          <p:cNvPr id="18" name="Segnaposto contenuto 2"/>
          <p:cNvGraphicFramePr>
            <a:graphicFrameLocks noGrp="1"/>
          </p:cNvGraphicFramePr>
          <p:nvPr>
            <p:ph sz="quarter" idx="13"/>
            <p:extLst>
              <p:ext uri="{D42A27DB-BD31-4B8C-83A1-F6EECF244321}">
                <p14:modId xmlns:p14="http://schemas.microsoft.com/office/powerpoint/2010/main" val="1204568212"/>
              </p:ext>
            </p:extLst>
          </p:nvPr>
        </p:nvGraphicFramePr>
        <p:xfrm>
          <a:off x="457513" y="2532475"/>
          <a:ext cx="11276974"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87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E981D1-C411-3A45-AA40-60FF0C720EB4}"/>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CEF40D75-1B69-004D-B796-D49B0407E291}"/>
              </a:ext>
            </a:extLst>
          </p:cNvPr>
          <p:cNvPicPr>
            <a:picLocks noGrp="1" noChangeAspect="1"/>
          </p:cNvPicPr>
          <p:nvPr>
            <p:ph sz="quarter" idx="13"/>
          </p:nvPr>
        </p:nvPicPr>
        <p:blipFill>
          <a:blip r:embed="rId2"/>
          <a:stretch>
            <a:fillRect/>
          </a:stretch>
        </p:blipFill>
        <p:spPr>
          <a:xfrm>
            <a:off x="3429000" y="1061005"/>
            <a:ext cx="4419600" cy="711200"/>
          </a:xfrm>
        </p:spPr>
      </p:pic>
      <p:pic>
        <p:nvPicPr>
          <p:cNvPr id="7" name="Immagine 6">
            <a:extLst>
              <a:ext uri="{FF2B5EF4-FFF2-40B4-BE49-F238E27FC236}">
                <a16:creationId xmlns:a16="http://schemas.microsoft.com/office/drawing/2014/main" id="{1575B4C4-59CE-3340-9DF6-ACB8FD96556C}"/>
              </a:ext>
            </a:extLst>
          </p:cNvPr>
          <p:cNvPicPr>
            <a:picLocks noChangeAspect="1"/>
          </p:cNvPicPr>
          <p:nvPr/>
        </p:nvPicPr>
        <p:blipFill>
          <a:blip r:embed="rId3"/>
          <a:stretch>
            <a:fillRect/>
          </a:stretch>
        </p:blipFill>
        <p:spPr>
          <a:xfrm>
            <a:off x="3429000" y="2657182"/>
            <a:ext cx="4889500" cy="2743200"/>
          </a:xfrm>
          <a:prstGeom prst="rect">
            <a:avLst/>
          </a:prstGeom>
        </p:spPr>
      </p:pic>
    </p:spTree>
    <p:extLst>
      <p:ext uri="{BB962C8B-B14F-4D97-AF65-F5344CB8AC3E}">
        <p14:creationId xmlns:p14="http://schemas.microsoft.com/office/powerpoint/2010/main" val="369430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B1981535-B5AA-4E0C-ACE5-925CC19B20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F97D060-AA7E-4411-BA62-28BD1EBD55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9935250F-9475-4A7C-BD20-F3DD2BCA32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a:extLst>
              <a:ext uri="{FF2B5EF4-FFF2-40B4-BE49-F238E27FC236}">
                <a16:creationId xmlns:a16="http://schemas.microsoft.com/office/drawing/2014/main" id="{CCE9F723-9A0F-4D08-A318-9BECBA07DE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CC751CDD-D58E-46E4-9537-5DD051D62B4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Segnaposto contenuto 5">
            <a:extLst>
              <a:ext uri="{FF2B5EF4-FFF2-40B4-BE49-F238E27FC236}">
                <a16:creationId xmlns:a16="http://schemas.microsoft.com/office/drawing/2014/main" id="{13457C73-17D6-2E4D-9713-06409759D4D0}"/>
              </a:ext>
            </a:extLst>
          </p:cNvPr>
          <p:cNvPicPr>
            <a:picLocks noGrp="1" noChangeAspect="1"/>
          </p:cNvPicPr>
          <p:nvPr>
            <p:ph sz="quarter" idx="13"/>
          </p:nvPr>
        </p:nvPicPr>
        <p:blipFill>
          <a:blip r:embed="rId4"/>
          <a:stretch>
            <a:fillRect/>
          </a:stretch>
        </p:blipFill>
        <p:spPr>
          <a:xfrm>
            <a:off x="321730" y="-2"/>
            <a:ext cx="6036540" cy="1117600"/>
          </a:xfrm>
        </p:spPr>
      </p:pic>
      <p:pic>
        <p:nvPicPr>
          <p:cNvPr id="8" name="Immagine 7">
            <a:extLst>
              <a:ext uri="{FF2B5EF4-FFF2-40B4-BE49-F238E27FC236}">
                <a16:creationId xmlns:a16="http://schemas.microsoft.com/office/drawing/2014/main" id="{32533CBC-C0CB-A542-8AA9-DC9ED01B8BB9}"/>
              </a:ext>
            </a:extLst>
          </p:cNvPr>
          <p:cNvPicPr>
            <a:picLocks noChangeAspect="1"/>
          </p:cNvPicPr>
          <p:nvPr/>
        </p:nvPicPr>
        <p:blipFill>
          <a:blip r:embed="rId5"/>
          <a:stretch>
            <a:fillRect/>
          </a:stretch>
        </p:blipFill>
        <p:spPr>
          <a:xfrm>
            <a:off x="7164174" y="-16933"/>
            <a:ext cx="4866958" cy="6087245"/>
          </a:xfrm>
          <a:prstGeom prst="rect">
            <a:avLst/>
          </a:prstGeom>
        </p:spPr>
      </p:pic>
      <p:pic>
        <p:nvPicPr>
          <p:cNvPr id="10" name="Immagine 9">
            <a:extLst>
              <a:ext uri="{FF2B5EF4-FFF2-40B4-BE49-F238E27FC236}">
                <a16:creationId xmlns:a16="http://schemas.microsoft.com/office/drawing/2014/main" id="{30E58518-8E50-2D43-AF0E-24B9F8610792}"/>
              </a:ext>
            </a:extLst>
          </p:cNvPr>
          <p:cNvPicPr>
            <a:picLocks noChangeAspect="1"/>
          </p:cNvPicPr>
          <p:nvPr/>
        </p:nvPicPr>
        <p:blipFill>
          <a:blip r:embed="rId6"/>
          <a:stretch>
            <a:fillRect/>
          </a:stretch>
        </p:blipFill>
        <p:spPr>
          <a:xfrm>
            <a:off x="787300" y="1423381"/>
            <a:ext cx="5105400" cy="3009900"/>
          </a:xfrm>
          <a:prstGeom prst="rect">
            <a:avLst/>
          </a:prstGeom>
        </p:spPr>
      </p:pic>
      <p:sp>
        <p:nvSpPr>
          <p:cNvPr id="11" name="CasellaDiTesto 10">
            <a:extLst>
              <a:ext uri="{FF2B5EF4-FFF2-40B4-BE49-F238E27FC236}">
                <a16:creationId xmlns:a16="http://schemas.microsoft.com/office/drawing/2014/main" id="{7F716917-B24C-C941-83E9-FCD422F6D64A}"/>
              </a:ext>
            </a:extLst>
          </p:cNvPr>
          <p:cNvSpPr txBox="1"/>
          <p:nvPr/>
        </p:nvSpPr>
        <p:spPr>
          <a:xfrm>
            <a:off x="787300" y="4433281"/>
            <a:ext cx="6123863" cy="1477328"/>
          </a:xfrm>
          <a:prstGeom prst="rect">
            <a:avLst/>
          </a:prstGeom>
          <a:noFill/>
        </p:spPr>
        <p:txBody>
          <a:bodyPr wrap="square" rtlCol="0">
            <a:spAutoFit/>
          </a:bodyPr>
          <a:lstStyle/>
          <a:p>
            <a:pPr marL="285750" indent="-285750">
              <a:buClr>
                <a:srgbClr val="0070C0"/>
              </a:buClr>
              <a:buFont typeface="Wingdings" pitchFamily="2" charset="2"/>
              <a:buChar char="§"/>
            </a:pPr>
            <a:r>
              <a:rPr lang="it-IT" b="1" dirty="0">
                <a:solidFill>
                  <a:srgbClr val="0070C0"/>
                </a:solidFill>
              </a:rPr>
              <a:t>GAIN del VOR stabile fino all’età di 70 anni</a:t>
            </a:r>
          </a:p>
          <a:p>
            <a:pPr marL="285750" indent="-285750">
              <a:buClr>
                <a:srgbClr val="0070C0"/>
              </a:buClr>
              <a:buFont typeface="Wingdings" pitchFamily="2" charset="2"/>
              <a:buChar char="§"/>
            </a:pPr>
            <a:r>
              <a:rPr lang="it-IT" b="1" dirty="0">
                <a:solidFill>
                  <a:srgbClr val="FF0000"/>
                </a:solidFill>
              </a:rPr>
              <a:t>Progressivo  decremento del GAIN del VOR  sopra i 70 anni ma solo per stimoli ad alta frequenza</a:t>
            </a:r>
          </a:p>
          <a:p>
            <a:pPr marL="285750" indent="-285750">
              <a:buClr>
                <a:srgbClr val="0070C0"/>
              </a:buClr>
              <a:buFont typeface="Wingdings" pitchFamily="2" charset="2"/>
              <a:buChar char="§"/>
            </a:pPr>
            <a:r>
              <a:rPr lang="it-IT" b="1" dirty="0">
                <a:solidFill>
                  <a:srgbClr val="0070C0"/>
                </a:solidFill>
              </a:rPr>
              <a:t>Decremento del GAIN del VOR per tutte le velocità al di sopra dei 90 anni </a:t>
            </a:r>
          </a:p>
        </p:txBody>
      </p:sp>
      <p:sp>
        <p:nvSpPr>
          <p:cNvPr id="12" name="CasellaDiTesto 11">
            <a:extLst>
              <a:ext uri="{FF2B5EF4-FFF2-40B4-BE49-F238E27FC236}">
                <a16:creationId xmlns:a16="http://schemas.microsoft.com/office/drawing/2014/main" id="{3DEBC55A-3AFC-9E41-97C4-17D0B32A7D13}"/>
              </a:ext>
            </a:extLst>
          </p:cNvPr>
          <p:cNvSpPr txBox="1"/>
          <p:nvPr/>
        </p:nvSpPr>
        <p:spPr>
          <a:xfrm>
            <a:off x="4763386" y="864581"/>
            <a:ext cx="1892595" cy="646331"/>
          </a:xfrm>
          <a:prstGeom prst="rect">
            <a:avLst/>
          </a:prstGeom>
          <a:noFill/>
        </p:spPr>
        <p:txBody>
          <a:bodyPr wrap="square" rtlCol="0">
            <a:spAutoFit/>
          </a:bodyPr>
          <a:lstStyle/>
          <a:p>
            <a:r>
              <a:rPr lang="it-IT" dirty="0"/>
              <a:t>VHIT 212 </a:t>
            </a:r>
            <a:r>
              <a:rPr lang="it-IT" dirty="0" err="1"/>
              <a:t>adults</a:t>
            </a:r>
            <a:r>
              <a:rPr lang="it-IT" dirty="0"/>
              <a:t> 5-95 </a:t>
            </a:r>
            <a:r>
              <a:rPr lang="it-IT" dirty="0" err="1"/>
              <a:t>years</a:t>
            </a:r>
            <a:r>
              <a:rPr lang="it-IT" dirty="0"/>
              <a:t> of </a:t>
            </a:r>
            <a:r>
              <a:rPr lang="it-IT" dirty="0" err="1"/>
              <a:t>age</a:t>
            </a:r>
            <a:endParaRPr lang="it-IT" dirty="0"/>
          </a:p>
        </p:txBody>
      </p:sp>
    </p:spTree>
    <p:extLst>
      <p:ext uri="{BB962C8B-B14F-4D97-AF65-F5344CB8AC3E}">
        <p14:creationId xmlns:p14="http://schemas.microsoft.com/office/powerpoint/2010/main" val="293449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9935250F-9475-4A7C-BD20-F3DD2BCA32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
            <a:extLst>
              <a:ext uri="{FF2B5EF4-FFF2-40B4-BE49-F238E27FC236}">
                <a16:creationId xmlns:a16="http://schemas.microsoft.com/office/drawing/2014/main" id="{CCE9F723-9A0F-4D08-A318-9BECBA07DE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C751CDD-D58E-46E4-9537-5DD051D62B4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Segnaposto contenuto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772976" y="965201"/>
            <a:ext cx="6646045" cy="4918074"/>
          </a:xfrm>
          <a:prstGeom prst="rect">
            <a:avLst/>
          </a:prstGeom>
        </p:spPr>
      </p:pic>
    </p:spTree>
    <p:extLst>
      <p:ext uri="{BB962C8B-B14F-4D97-AF65-F5344CB8AC3E}">
        <p14:creationId xmlns:p14="http://schemas.microsoft.com/office/powerpoint/2010/main" val="388723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D92905B-2E14-D24C-8477-B7CCE36A4B16}"/>
              </a:ext>
            </a:extLst>
          </p:cNvPr>
          <p:cNvSpPr txBox="1"/>
          <p:nvPr/>
        </p:nvSpPr>
        <p:spPr>
          <a:xfrm>
            <a:off x="365135" y="618517"/>
            <a:ext cx="3686800" cy="523220"/>
          </a:xfrm>
          <a:prstGeom prst="rect">
            <a:avLst/>
          </a:prstGeom>
          <a:noFill/>
        </p:spPr>
        <p:txBody>
          <a:bodyPr wrap="square" rtlCol="0">
            <a:spAutoFit/>
          </a:bodyPr>
          <a:lstStyle/>
          <a:p>
            <a:pPr>
              <a:buClr>
                <a:srgbClr val="FF0000"/>
              </a:buClr>
            </a:pPr>
            <a:endParaRPr lang="it-IT" sz="2800" b="1" dirty="0"/>
          </a:p>
        </p:txBody>
      </p:sp>
      <p:sp>
        <p:nvSpPr>
          <p:cNvPr id="6" name="CasellaDiTesto 5">
            <a:extLst>
              <a:ext uri="{FF2B5EF4-FFF2-40B4-BE49-F238E27FC236}">
                <a16:creationId xmlns:a16="http://schemas.microsoft.com/office/drawing/2014/main" id="{72CE1549-D20C-4641-9332-883156761EA1}"/>
              </a:ext>
            </a:extLst>
          </p:cNvPr>
          <p:cNvSpPr txBox="1"/>
          <p:nvPr/>
        </p:nvSpPr>
        <p:spPr>
          <a:xfrm>
            <a:off x="3381375" y="1308883"/>
            <a:ext cx="4480560" cy="369332"/>
          </a:xfrm>
          <a:prstGeom prst="rect">
            <a:avLst/>
          </a:prstGeom>
          <a:noFill/>
        </p:spPr>
        <p:txBody>
          <a:bodyPr wrap="square" rtlCol="0">
            <a:spAutoFit/>
          </a:bodyPr>
          <a:lstStyle/>
          <a:p>
            <a:pPr>
              <a:buClr>
                <a:srgbClr val="FF0000"/>
              </a:buClr>
            </a:pPr>
            <a:endParaRPr lang="it-IT" b="1" dirty="0"/>
          </a:p>
        </p:txBody>
      </p:sp>
      <p:sp>
        <p:nvSpPr>
          <p:cNvPr id="8" name="CasellaDiTesto 7">
            <a:extLst>
              <a:ext uri="{FF2B5EF4-FFF2-40B4-BE49-F238E27FC236}">
                <a16:creationId xmlns:a16="http://schemas.microsoft.com/office/drawing/2014/main" id="{A6081852-44CA-DA4E-9E5C-F00E1176BE8A}"/>
              </a:ext>
            </a:extLst>
          </p:cNvPr>
          <p:cNvSpPr txBox="1"/>
          <p:nvPr/>
        </p:nvSpPr>
        <p:spPr>
          <a:xfrm>
            <a:off x="8532495" y="274320"/>
            <a:ext cx="3019425" cy="523220"/>
          </a:xfrm>
          <a:prstGeom prst="rect">
            <a:avLst/>
          </a:prstGeom>
          <a:noFill/>
        </p:spPr>
        <p:txBody>
          <a:bodyPr wrap="square" rtlCol="0">
            <a:spAutoFit/>
          </a:bodyPr>
          <a:lstStyle/>
          <a:p>
            <a:pPr>
              <a:buClr>
                <a:srgbClr val="FF0000"/>
              </a:buClr>
            </a:pPr>
            <a:endParaRPr lang="it-IT" sz="2800" b="1" dirty="0">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FBBD6A41-AE24-3044-810D-C68EEEA0A5E5}"/>
              </a:ext>
            </a:extLst>
          </p:cNvPr>
          <p:cNvSpPr>
            <a:spLocks noGrp="1"/>
          </p:cNvSpPr>
          <p:nvPr>
            <p:ph type="title"/>
          </p:nvPr>
        </p:nvSpPr>
        <p:spPr>
          <a:xfrm>
            <a:off x="848493" y="-240236"/>
            <a:ext cx="10364451" cy="1596177"/>
          </a:xfrm>
        </p:spPr>
        <p:txBody>
          <a:bodyPr>
            <a:normAutofit/>
          </a:bodyPr>
          <a:lstStyle/>
          <a:p>
            <a:r>
              <a:rPr lang="it-IT" b="1" dirty="0">
                <a:solidFill>
                  <a:srgbClr val="FFFF00"/>
                </a:solidFill>
                <a:highlight>
                  <a:srgbClr val="FF00FF"/>
                </a:highlight>
              </a:rPr>
              <a:t>PECULIARITA’ DELLE VERTIGINI NELL’ANZIANO</a:t>
            </a:r>
          </a:p>
        </p:txBody>
      </p:sp>
      <p:graphicFrame>
        <p:nvGraphicFramePr>
          <p:cNvPr id="9" name="Segnaposto contenuto 8">
            <a:extLst>
              <a:ext uri="{FF2B5EF4-FFF2-40B4-BE49-F238E27FC236}">
                <a16:creationId xmlns:a16="http://schemas.microsoft.com/office/drawing/2014/main" id="{B11F1F0D-6CC7-604C-8B0D-6057823C2E4F}"/>
              </a:ext>
            </a:extLst>
          </p:cNvPr>
          <p:cNvGraphicFramePr>
            <a:graphicFrameLocks noGrp="1"/>
          </p:cNvGraphicFramePr>
          <p:nvPr>
            <p:ph sz="quarter" idx="13"/>
            <p:extLst>
              <p:ext uri="{D42A27DB-BD31-4B8C-83A1-F6EECF244321}">
                <p14:modId xmlns:p14="http://schemas.microsoft.com/office/powerpoint/2010/main" val="3255811824"/>
              </p:ext>
            </p:extLst>
          </p:nvPr>
        </p:nvGraphicFramePr>
        <p:xfrm flipV="1">
          <a:off x="0" y="5561542"/>
          <a:ext cx="4772025" cy="48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365135" y="1999227"/>
            <a:ext cx="3386806" cy="3970318"/>
          </a:xfrm>
          <a:prstGeom prst="rect">
            <a:avLst/>
          </a:prstGeom>
          <a:solidFill>
            <a:schemeClr val="accent1"/>
          </a:solidFill>
          <a:ln>
            <a:solidFill>
              <a:schemeClr val="bg1"/>
            </a:solidFill>
          </a:ln>
        </p:spPr>
        <p:txBody>
          <a:bodyPr wrap="square" rtlCol="0">
            <a:spAutoFit/>
          </a:bodyPr>
          <a:lstStyle/>
          <a:p>
            <a:pPr lvl="0"/>
            <a:r>
              <a:rPr lang="it-IT" sz="2800" b="1" dirty="0">
                <a:solidFill>
                  <a:schemeClr val="bg1"/>
                </a:solidFill>
              </a:rPr>
              <a:t>La presenza di vertigini negli anziani è </a:t>
            </a:r>
            <a:r>
              <a:rPr lang="it-IT" sz="2800" b="1" dirty="0">
                <a:solidFill>
                  <a:srgbClr val="FFFF00"/>
                </a:solidFill>
              </a:rPr>
              <a:t>un fattore fortemente  predittivo di cadute</a:t>
            </a:r>
            <a:r>
              <a:rPr lang="it-IT" sz="2800" b="1" dirty="0">
                <a:solidFill>
                  <a:schemeClr val="bg1"/>
                </a:solidFill>
              </a:rPr>
              <a:t>, che sono la principale causa di morte accidentale in persone di età superiore ai 65 anni</a:t>
            </a:r>
            <a:r>
              <a:rPr lang="it-IT" b="1" dirty="0">
                <a:solidFill>
                  <a:schemeClr val="bg1"/>
                </a:solidFill>
              </a:rPr>
              <a:t>. </a:t>
            </a:r>
          </a:p>
        </p:txBody>
      </p:sp>
      <p:sp>
        <p:nvSpPr>
          <p:cNvPr id="5" name="CasellaDiTesto 4"/>
          <p:cNvSpPr txBox="1"/>
          <p:nvPr/>
        </p:nvSpPr>
        <p:spPr>
          <a:xfrm rot="10800000" flipH="1" flipV="1">
            <a:off x="4444088" y="1999227"/>
            <a:ext cx="3299251" cy="4524315"/>
          </a:xfrm>
          <a:prstGeom prst="rect">
            <a:avLst/>
          </a:prstGeom>
          <a:solidFill>
            <a:schemeClr val="accent2"/>
          </a:solidFill>
        </p:spPr>
        <p:txBody>
          <a:bodyPr wrap="square" rtlCol="0">
            <a:spAutoFit/>
          </a:bodyPr>
          <a:lstStyle/>
          <a:p>
            <a:pPr lvl="0"/>
            <a:r>
              <a:rPr lang="it-IT" sz="2400" b="1" dirty="0">
                <a:solidFill>
                  <a:srgbClr val="FFFF00"/>
                </a:solidFill>
              </a:rPr>
              <a:t>Negli anziani possono verificarsi</a:t>
            </a:r>
            <a:r>
              <a:rPr lang="it-IT" sz="2400" b="1" dirty="0">
                <a:solidFill>
                  <a:srgbClr val="FF0000"/>
                </a:solidFill>
              </a:rPr>
              <a:t> </a:t>
            </a:r>
            <a:r>
              <a:rPr lang="it-IT" sz="2400" b="1" dirty="0">
                <a:solidFill>
                  <a:schemeClr val="accent6">
                    <a:lumMod val="75000"/>
                  </a:schemeClr>
                </a:solidFill>
              </a:rPr>
              <a:t>cause comuni di vertigini</a:t>
            </a:r>
            <a:r>
              <a:rPr lang="it-IT" sz="2400" b="1" dirty="0">
                <a:solidFill>
                  <a:srgbClr val="FFFF00"/>
                </a:solidFill>
              </a:rPr>
              <a:t> che </a:t>
            </a:r>
            <a:r>
              <a:rPr lang="it-IT" sz="2400" b="1" dirty="0" err="1">
                <a:solidFill>
                  <a:srgbClr val="FFFF00"/>
                </a:solidFill>
              </a:rPr>
              <a:t>pero’</a:t>
            </a:r>
            <a:r>
              <a:rPr lang="it-IT" sz="2400" b="1" dirty="0">
                <a:solidFill>
                  <a:srgbClr val="FFFF00"/>
                </a:solidFill>
              </a:rPr>
              <a:t> </a:t>
            </a:r>
            <a:r>
              <a:rPr lang="it-IT" sz="2400" b="1" dirty="0">
                <a:solidFill>
                  <a:schemeClr val="accent6">
                    <a:lumMod val="75000"/>
                  </a:schemeClr>
                </a:solidFill>
              </a:rPr>
              <a:t>si manifestano in modo diverso,</a:t>
            </a:r>
            <a:r>
              <a:rPr lang="it-IT" sz="2400" b="1" dirty="0">
                <a:solidFill>
                  <a:srgbClr val="FFFF00"/>
                </a:solidFill>
              </a:rPr>
              <a:t> poiché i pazienti tendono a riportare meno vertigini rotatorie e </a:t>
            </a:r>
            <a:r>
              <a:rPr lang="it-IT" sz="2400" b="1" dirty="0">
                <a:solidFill>
                  <a:schemeClr val="accent6">
                    <a:lumMod val="75000"/>
                  </a:schemeClr>
                </a:solidFill>
              </a:rPr>
              <a:t>più </a:t>
            </a:r>
            <a:r>
              <a:rPr lang="it-IT" sz="2400" b="1" dirty="0" err="1">
                <a:solidFill>
                  <a:schemeClr val="accent6">
                    <a:lumMod val="75000"/>
                  </a:schemeClr>
                </a:solidFill>
              </a:rPr>
              <a:t>dizziness</a:t>
            </a:r>
            <a:r>
              <a:rPr lang="it-IT" sz="2400" b="1" dirty="0">
                <a:solidFill>
                  <a:schemeClr val="accent6">
                    <a:lumMod val="75000"/>
                  </a:schemeClr>
                </a:solidFill>
              </a:rPr>
              <a:t> e instabilità</a:t>
            </a:r>
            <a:r>
              <a:rPr lang="it-IT" sz="2400" b="1" dirty="0">
                <a:solidFill>
                  <a:srgbClr val="FFFF00"/>
                </a:solidFill>
              </a:rPr>
              <a:t> rispetto ai pazienti più giovani, rendendo la </a:t>
            </a:r>
            <a:r>
              <a:rPr lang="it-IT" sz="2400" b="1" dirty="0">
                <a:solidFill>
                  <a:schemeClr val="accent6">
                    <a:lumMod val="75000"/>
                  </a:schemeClr>
                </a:solidFill>
              </a:rPr>
              <a:t>diagnosi più complessa.</a:t>
            </a:r>
          </a:p>
        </p:txBody>
      </p:sp>
    </p:spTree>
    <p:extLst>
      <p:ext uri="{BB962C8B-B14F-4D97-AF65-F5344CB8AC3E}">
        <p14:creationId xmlns:p14="http://schemas.microsoft.com/office/powerpoint/2010/main" val="383509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9935250F-9475-4A7C-BD20-F3DD2BCA32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
            <a:extLst>
              <a:ext uri="{FF2B5EF4-FFF2-40B4-BE49-F238E27FC236}">
                <a16:creationId xmlns:a16="http://schemas.microsoft.com/office/drawing/2014/main" id="{CCE9F723-9A0F-4D08-A318-9BECBA07DE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C751CDD-D58E-46E4-9537-5DD051D62B4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Segnaposto contenuto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738952" y="965201"/>
            <a:ext cx="6714094" cy="4918074"/>
          </a:xfrm>
          <a:prstGeom prst="rect">
            <a:avLst/>
          </a:prstGeom>
        </p:spPr>
      </p:pic>
    </p:spTree>
    <p:extLst>
      <p:ext uri="{BB962C8B-B14F-4D97-AF65-F5344CB8AC3E}">
        <p14:creationId xmlns:p14="http://schemas.microsoft.com/office/powerpoint/2010/main" val="34623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A7279-E43B-FC42-A211-876D153BB8A3}"/>
              </a:ext>
            </a:extLst>
          </p:cNvPr>
          <p:cNvSpPr>
            <a:spLocks noGrp="1"/>
          </p:cNvSpPr>
          <p:nvPr>
            <p:ph type="title"/>
          </p:nvPr>
        </p:nvSpPr>
        <p:spPr/>
        <p:txBody>
          <a:bodyPr/>
          <a:lstStyle/>
          <a:p>
            <a:endParaRPr lang="it-IT" dirty="0"/>
          </a:p>
        </p:txBody>
      </p:sp>
      <p:pic>
        <p:nvPicPr>
          <p:cNvPr id="5" name="Segnaposto contenuto 4">
            <a:extLst>
              <a:ext uri="{FF2B5EF4-FFF2-40B4-BE49-F238E27FC236}">
                <a16:creationId xmlns:a16="http://schemas.microsoft.com/office/drawing/2014/main" id="{045D6927-42DE-DD4F-8303-37F8AFB8B116}"/>
              </a:ext>
            </a:extLst>
          </p:cNvPr>
          <p:cNvPicPr>
            <a:picLocks noGrp="1" noChangeAspect="1"/>
          </p:cNvPicPr>
          <p:nvPr>
            <p:ph sz="quarter" idx="13"/>
          </p:nvPr>
        </p:nvPicPr>
        <p:blipFill>
          <a:blip r:embed="rId2"/>
          <a:stretch>
            <a:fillRect/>
          </a:stretch>
        </p:blipFill>
        <p:spPr>
          <a:xfrm>
            <a:off x="0" y="1981200"/>
            <a:ext cx="8143605" cy="2123467"/>
          </a:xfrm>
        </p:spPr>
      </p:pic>
      <p:pic>
        <p:nvPicPr>
          <p:cNvPr id="7" name="Immagine 6">
            <a:extLst>
              <a:ext uri="{FF2B5EF4-FFF2-40B4-BE49-F238E27FC236}">
                <a16:creationId xmlns:a16="http://schemas.microsoft.com/office/drawing/2014/main" id="{B931504F-FAA6-E84A-9658-E65F0E6AF4CE}"/>
              </a:ext>
            </a:extLst>
          </p:cNvPr>
          <p:cNvPicPr>
            <a:picLocks noChangeAspect="1"/>
          </p:cNvPicPr>
          <p:nvPr/>
        </p:nvPicPr>
        <p:blipFill>
          <a:blip r:embed="rId3"/>
          <a:stretch>
            <a:fillRect/>
          </a:stretch>
        </p:blipFill>
        <p:spPr>
          <a:xfrm>
            <a:off x="7975600" y="618517"/>
            <a:ext cx="4622800" cy="5740400"/>
          </a:xfrm>
          <a:prstGeom prst="rect">
            <a:avLst/>
          </a:prstGeom>
        </p:spPr>
      </p:pic>
    </p:spTree>
    <p:extLst>
      <p:ext uri="{BB962C8B-B14F-4D97-AF65-F5344CB8AC3E}">
        <p14:creationId xmlns:p14="http://schemas.microsoft.com/office/powerpoint/2010/main" val="1895217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EF54CD-025E-9948-8CEE-F241DAE9349D}"/>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02D20731-F698-0649-A5B9-483CB43B38D5}"/>
              </a:ext>
            </a:extLst>
          </p:cNvPr>
          <p:cNvPicPr>
            <a:picLocks noGrp="1" noChangeAspect="1"/>
          </p:cNvPicPr>
          <p:nvPr>
            <p:ph sz="quarter" idx="13"/>
          </p:nvPr>
        </p:nvPicPr>
        <p:blipFill>
          <a:blip r:embed="rId2"/>
          <a:stretch>
            <a:fillRect/>
          </a:stretch>
        </p:blipFill>
        <p:spPr>
          <a:xfrm>
            <a:off x="660087" y="2474759"/>
            <a:ext cx="5334000" cy="1935985"/>
          </a:xfrm>
        </p:spPr>
      </p:pic>
      <p:pic>
        <p:nvPicPr>
          <p:cNvPr id="7" name="Immagine 6">
            <a:extLst>
              <a:ext uri="{FF2B5EF4-FFF2-40B4-BE49-F238E27FC236}">
                <a16:creationId xmlns:a16="http://schemas.microsoft.com/office/drawing/2014/main" id="{F8AA8DE7-C9A1-4F49-B113-F61773206FDA}"/>
              </a:ext>
            </a:extLst>
          </p:cNvPr>
          <p:cNvPicPr>
            <a:picLocks noChangeAspect="1"/>
          </p:cNvPicPr>
          <p:nvPr/>
        </p:nvPicPr>
        <p:blipFill>
          <a:blip r:embed="rId3"/>
          <a:stretch>
            <a:fillRect/>
          </a:stretch>
        </p:blipFill>
        <p:spPr>
          <a:xfrm>
            <a:off x="5816600" y="0"/>
            <a:ext cx="6375400" cy="3911600"/>
          </a:xfrm>
          <a:prstGeom prst="rect">
            <a:avLst/>
          </a:prstGeom>
        </p:spPr>
      </p:pic>
      <p:sp>
        <p:nvSpPr>
          <p:cNvPr id="8" name="CasellaDiTesto 7">
            <a:extLst>
              <a:ext uri="{FF2B5EF4-FFF2-40B4-BE49-F238E27FC236}">
                <a16:creationId xmlns:a16="http://schemas.microsoft.com/office/drawing/2014/main" id="{2708281B-1579-2F4F-A78A-A1CDBCDBEC3B}"/>
              </a:ext>
            </a:extLst>
          </p:cNvPr>
          <p:cNvSpPr txBox="1"/>
          <p:nvPr/>
        </p:nvSpPr>
        <p:spPr>
          <a:xfrm>
            <a:off x="6172826" y="3928533"/>
            <a:ext cx="5105400" cy="2677656"/>
          </a:xfrm>
          <a:prstGeom prst="rect">
            <a:avLst/>
          </a:prstGeom>
          <a:noFill/>
        </p:spPr>
        <p:txBody>
          <a:bodyPr wrap="square" rtlCol="0">
            <a:spAutoFit/>
          </a:bodyPr>
          <a:lstStyle/>
          <a:p>
            <a:pPr marL="342900" indent="-342900">
              <a:buClr>
                <a:srgbClr val="FF0000"/>
              </a:buClr>
              <a:buFont typeface="Wingdings" pitchFamily="2" charset="2"/>
              <a:buChar char="§"/>
            </a:pPr>
            <a:r>
              <a:rPr lang="it-IT" sz="2400" b="1" dirty="0">
                <a:solidFill>
                  <a:srgbClr val="0070C0"/>
                </a:solidFill>
                <a:latin typeface="Arial" panose="020B0604020202020204" pitchFamily="34" charset="0"/>
                <a:cs typeface="Arial" panose="020B0604020202020204" pitchFamily="34" charset="0"/>
              </a:rPr>
              <a:t>Declino della funzione sacculare correlata  all'invecchiamento.</a:t>
            </a:r>
          </a:p>
          <a:p>
            <a:pPr marL="342900" indent="-342900">
              <a:buClr>
                <a:srgbClr val="FF0000"/>
              </a:buClr>
              <a:buFont typeface="Wingdings" pitchFamily="2" charset="2"/>
              <a:buChar char="§"/>
            </a:pPr>
            <a:r>
              <a:rPr lang="it-IT" sz="2400" b="1" dirty="0">
                <a:solidFill>
                  <a:srgbClr val="0070C0"/>
                </a:solidFill>
                <a:latin typeface="Arial" panose="020B0604020202020204" pitchFamily="34" charset="0"/>
                <a:cs typeface="Arial" panose="020B0604020202020204" pitchFamily="34" charset="0"/>
              </a:rPr>
              <a:t>ampiezza dei picchi N1 dei </a:t>
            </a:r>
            <a:r>
              <a:rPr lang="it-IT" sz="2400" b="1" dirty="0" err="1">
                <a:solidFill>
                  <a:srgbClr val="0070C0"/>
                </a:solidFill>
                <a:latin typeface="Arial" panose="020B0604020202020204" pitchFamily="34" charset="0"/>
                <a:cs typeface="Arial" panose="020B0604020202020204" pitchFamily="34" charset="0"/>
              </a:rPr>
              <a:t>cVEMPS</a:t>
            </a:r>
            <a:r>
              <a:rPr lang="it-IT" sz="2400" b="1" dirty="0">
                <a:solidFill>
                  <a:srgbClr val="0070C0"/>
                </a:solidFill>
                <a:latin typeface="Arial" panose="020B0604020202020204" pitchFamily="34" charset="0"/>
                <a:cs typeface="Arial" panose="020B0604020202020204" pitchFamily="34" charset="0"/>
              </a:rPr>
              <a:t> diminuita in modo significativo con l’età</a:t>
            </a:r>
          </a:p>
          <a:p>
            <a:pPr marL="342900" indent="-342900">
              <a:buClr>
                <a:srgbClr val="FF0000"/>
              </a:buClr>
              <a:buFont typeface="Wingdings" pitchFamily="2" charset="2"/>
              <a:buChar char="§"/>
            </a:pPr>
            <a:r>
              <a:rPr lang="it-IT" sz="2400" b="1" dirty="0">
                <a:solidFill>
                  <a:srgbClr val="0070C0"/>
                </a:solidFill>
                <a:latin typeface="Arial" panose="020B0604020202020204" pitchFamily="34" charset="0"/>
                <a:cs typeface="Arial" panose="020B0604020202020204" pitchFamily="34" charset="0"/>
              </a:rPr>
              <a:t> (</a:t>
            </a:r>
            <a:r>
              <a:rPr lang="it-IT" sz="2400" b="1" dirty="0" err="1">
                <a:solidFill>
                  <a:srgbClr val="0070C0"/>
                </a:solidFill>
                <a:latin typeface="Arial" panose="020B0604020202020204" pitchFamily="34" charset="0"/>
                <a:cs typeface="Arial" panose="020B0604020202020204" pitchFamily="34" charset="0"/>
              </a:rPr>
              <a:t>p</a:t>
            </a:r>
            <a:r>
              <a:rPr lang="it-IT" sz="2400" b="1" dirty="0">
                <a:solidFill>
                  <a:srgbClr val="0070C0"/>
                </a:solidFill>
                <a:latin typeface="Arial" panose="020B0604020202020204" pitchFamily="34" charset="0"/>
                <a:cs typeface="Arial" panose="020B0604020202020204" pitchFamily="34" charset="0"/>
              </a:rPr>
              <a:t> = 0,0001)</a:t>
            </a:r>
          </a:p>
        </p:txBody>
      </p:sp>
      <p:sp>
        <p:nvSpPr>
          <p:cNvPr id="3" name="CasellaDiTesto 2">
            <a:extLst>
              <a:ext uri="{FF2B5EF4-FFF2-40B4-BE49-F238E27FC236}">
                <a16:creationId xmlns:a16="http://schemas.microsoft.com/office/drawing/2014/main" id="{7B28027D-77AD-4941-A52C-95DB769C8D50}"/>
              </a:ext>
            </a:extLst>
          </p:cNvPr>
          <p:cNvSpPr txBox="1"/>
          <p:nvPr/>
        </p:nvSpPr>
        <p:spPr>
          <a:xfrm>
            <a:off x="660087" y="878582"/>
            <a:ext cx="2439025" cy="1077218"/>
          </a:xfrm>
          <a:prstGeom prst="rect">
            <a:avLst/>
          </a:prstGeom>
          <a:noFill/>
        </p:spPr>
        <p:txBody>
          <a:bodyPr wrap="square" rtlCol="0">
            <a:spAutoFit/>
          </a:bodyPr>
          <a:lstStyle/>
          <a:p>
            <a:r>
              <a:rPr lang="it-IT" sz="3200" b="1" dirty="0"/>
              <a:t>CERVICAL VEMPS</a:t>
            </a:r>
          </a:p>
        </p:txBody>
      </p:sp>
    </p:spTree>
    <p:extLst>
      <p:ext uri="{BB962C8B-B14F-4D97-AF65-F5344CB8AC3E}">
        <p14:creationId xmlns:p14="http://schemas.microsoft.com/office/powerpoint/2010/main" val="333452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A2FF5-098A-8B45-A20C-1852F9DAC1B7}"/>
              </a:ext>
            </a:extLst>
          </p:cNvPr>
          <p:cNvSpPr>
            <a:spLocks noGrp="1"/>
          </p:cNvSpPr>
          <p:nvPr>
            <p:ph type="title"/>
          </p:nvPr>
        </p:nvSpPr>
        <p:spPr/>
        <p:txBody>
          <a:bodyPr/>
          <a:lstStyle/>
          <a:p>
            <a:endParaRPr lang="it-IT" dirty="0"/>
          </a:p>
        </p:txBody>
      </p:sp>
      <p:pic>
        <p:nvPicPr>
          <p:cNvPr id="6" name="Segnaposto contenuto 5">
            <a:extLst>
              <a:ext uri="{FF2B5EF4-FFF2-40B4-BE49-F238E27FC236}">
                <a16:creationId xmlns:a16="http://schemas.microsoft.com/office/drawing/2014/main" id="{F82F9B03-4DFF-7B46-A165-DC0E4E75E516}"/>
              </a:ext>
            </a:extLst>
          </p:cNvPr>
          <p:cNvPicPr>
            <a:picLocks noGrp="1" noChangeAspect="1"/>
          </p:cNvPicPr>
          <p:nvPr>
            <p:ph sz="quarter" idx="13"/>
          </p:nvPr>
        </p:nvPicPr>
        <p:blipFill>
          <a:blip r:embed="rId2"/>
          <a:stretch>
            <a:fillRect/>
          </a:stretch>
        </p:blipFill>
        <p:spPr>
          <a:xfrm>
            <a:off x="1358900" y="417810"/>
            <a:ext cx="9474200" cy="1447800"/>
          </a:xfrm>
        </p:spPr>
      </p:pic>
      <p:pic>
        <p:nvPicPr>
          <p:cNvPr id="4" name="Immagine 3">
            <a:extLst>
              <a:ext uri="{FF2B5EF4-FFF2-40B4-BE49-F238E27FC236}">
                <a16:creationId xmlns:a16="http://schemas.microsoft.com/office/drawing/2014/main" id="{A636E265-442D-DC49-9859-44FA4D394139}"/>
              </a:ext>
            </a:extLst>
          </p:cNvPr>
          <p:cNvPicPr>
            <a:picLocks noChangeAspect="1"/>
          </p:cNvPicPr>
          <p:nvPr/>
        </p:nvPicPr>
        <p:blipFill>
          <a:blip r:embed="rId3"/>
          <a:stretch>
            <a:fillRect/>
          </a:stretch>
        </p:blipFill>
        <p:spPr>
          <a:xfrm>
            <a:off x="8689280" y="2066317"/>
            <a:ext cx="3276600" cy="4737100"/>
          </a:xfrm>
          <a:prstGeom prst="rect">
            <a:avLst/>
          </a:prstGeom>
        </p:spPr>
      </p:pic>
      <p:sp>
        <p:nvSpPr>
          <p:cNvPr id="9" name="CasellaDiTesto 8">
            <a:extLst>
              <a:ext uri="{FF2B5EF4-FFF2-40B4-BE49-F238E27FC236}">
                <a16:creationId xmlns:a16="http://schemas.microsoft.com/office/drawing/2014/main" id="{BF167EE9-2112-C946-A475-A885A2B28C66}"/>
              </a:ext>
            </a:extLst>
          </p:cNvPr>
          <p:cNvSpPr txBox="1"/>
          <p:nvPr/>
        </p:nvSpPr>
        <p:spPr>
          <a:xfrm flipH="1">
            <a:off x="4355432" y="1634777"/>
            <a:ext cx="2601000" cy="461665"/>
          </a:xfrm>
          <a:prstGeom prst="rect">
            <a:avLst/>
          </a:prstGeom>
          <a:noFill/>
        </p:spPr>
        <p:txBody>
          <a:bodyPr wrap="square" rtlCol="0">
            <a:spAutoFit/>
          </a:bodyPr>
          <a:lstStyle/>
          <a:p>
            <a:r>
              <a:rPr lang="it-IT" sz="2400" b="1" dirty="0"/>
              <a:t>OCULAR VEMPS</a:t>
            </a:r>
          </a:p>
        </p:txBody>
      </p:sp>
      <p:sp>
        <p:nvSpPr>
          <p:cNvPr id="10" name="CasellaDiTesto 9">
            <a:extLst>
              <a:ext uri="{FF2B5EF4-FFF2-40B4-BE49-F238E27FC236}">
                <a16:creationId xmlns:a16="http://schemas.microsoft.com/office/drawing/2014/main" id="{0F5114AC-4B3C-664D-950E-364371476BAE}"/>
              </a:ext>
            </a:extLst>
          </p:cNvPr>
          <p:cNvSpPr txBox="1"/>
          <p:nvPr/>
        </p:nvSpPr>
        <p:spPr>
          <a:xfrm>
            <a:off x="340242" y="2488019"/>
            <a:ext cx="8183981" cy="3416320"/>
          </a:xfrm>
          <a:prstGeom prst="rect">
            <a:avLst/>
          </a:prstGeom>
          <a:noFill/>
        </p:spPr>
        <p:txBody>
          <a:bodyPr wrap="square" rtlCol="0">
            <a:spAutoFit/>
          </a:bodyPr>
          <a:lstStyle/>
          <a:p>
            <a:r>
              <a:rPr lang="it-IT" sz="2400" b="1" dirty="0">
                <a:solidFill>
                  <a:srgbClr val="0070C0"/>
                </a:solidFill>
              </a:rPr>
              <a:t>Gruppi di età:</a:t>
            </a:r>
          </a:p>
          <a:p>
            <a:r>
              <a:rPr lang="it-IT" sz="2400" b="1" dirty="0">
                <a:solidFill>
                  <a:srgbClr val="0070C0"/>
                </a:solidFill>
              </a:rPr>
              <a:t>Giovani(&lt;18 anni; </a:t>
            </a:r>
            <a:r>
              <a:rPr lang="it-IT" sz="2400" b="1" dirty="0" err="1">
                <a:solidFill>
                  <a:srgbClr val="0070C0"/>
                </a:solidFill>
              </a:rPr>
              <a:t>n</a:t>
            </a:r>
            <a:r>
              <a:rPr lang="it-IT" sz="2400" b="1" dirty="0">
                <a:solidFill>
                  <a:srgbClr val="0070C0"/>
                </a:solidFill>
              </a:rPr>
              <a:t> = 20)</a:t>
            </a:r>
          </a:p>
          <a:p>
            <a:r>
              <a:rPr lang="it-IT" sz="2400" b="1" dirty="0">
                <a:solidFill>
                  <a:srgbClr val="0070C0"/>
                </a:solidFill>
              </a:rPr>
              <a:t> età intermedia (18-49 anni; </a:t>
            </a:r>
            <a:r>
              <a:rPr lang="it-IT" sz="2400" b="1" dirty="0" err="1">
                <a:solidFill>
                  <a:srgbClr val="0070C0"/>
                </a:solidFill>
              </a:rPr>
              <a:t>n</a:t>
            </a:r>
            <a:r>
              <a:rPr lang="it-IT" sz="2400" b="1" dirty="0">
                <a:solidFill>
                  <a:srgbClr val="0070C0"/>
                </a:solidFill>
              </a:rPr>
              <a:t> = 58)</a:t>
            </a:r>
          </a:p>
          <a:p>
            <a:r>
              <a:rPr lang="it-IT" sz="2400" b="1" dirty="0">
                <a:solidFill>
                  <a:srgbClr val="0070C0"/>
                </a:solidFill>
              </a:rPr>
              <a:t>più vecchi ≥50 anni; </a:t>
            </a:r>
            <a:r>
              <a:rPr lang="it-IT" sz="2400" b="1" dirty="0" err="1">
                <a:solidFill>
                  <a:srgbClr val="0070C0"/>
                </a:solidFill>
              </a:rPr>
              <a:t>n</a:t>
            </a:r>
            <a:r>
              <a:rPr lang="it-IT" sz="2400" b="1" dirty="0">
                <a:solidFill>
                  <a:srgbClr val="0070C0"/>
                </a:solidFill>
              </a:rPr>
              <a:t> = 22</a:t>
            </a:r>
          </a:p>
          <a:p>
            <a:r>
              <a:rPr lang="it-IT" sz="2400" b="1" dirty="0">
                <a:solidFill>
                  <a:srgbClr val="0070C0"/>
                </a:solidFill>
              </a:rPr>
              <a:t>100% dei soggetti con  &lt;50 anni ha avuto VEMP registrabile</a:t>
            </a:r>
          </a:p>
          <a:p>
            <a:r>
              <a:rPr lang="it-IT" sz="2400" b="1" dirty="0">
                <a:solidFill>
                  <a:srgbClr val="0070C0"/>
                </a:solidFill>
              </a:rPr>
              <a:t>Solo il 77% dei soggetti ≥50 anni aveva un </a:t>
            </a:r>
            <a:r>
              <a:rPr lang="it-IT" sz="2400" b="1" dirty="0" err="1">
                <a:solidFill>
                  <a:srgbClr val="0070C0"/>
                </a:solidFill>
              </a:rPr>
              <a:t>oVEMP</a:t>
            </a:r>
            <a:r>
              <a:rPr lang="it-IT" sz="2400" b="1" dirty="0">
                <a:solidFill>
                  <a:srgbClr val="0070C0"/>
                </a:solidFill>
              </a:rPr>
              <a:t>  registrabile</a:t>
            </a:r>
          </a:p>
          <a:p>
            <a:r>
              <a:rPr lang="it-IT" sz="2400" b="1" dirty="0">
                <a:solidFill>
                  <a:srgbClr val="0070C0"/>
                </a:solidFill>
              </a:rPr>
              <a:t>Riduzione significativa dell'ampiezza e aumento della soglia nel gruppo dei più vecchi rispetto ai due gruppi più giovani </a:t>
            </a:r>
          </a:p>
        </p:txBody>
      </p:sp>
    </p:spTree>
    <p:extLst>
      <p:ext uri="{BB962C8B-B14F-4D97-AF65-F5344CB8AC3E}">
        <p14:creationId xmlns:p14="http://schemas.microsoft.com/office/powerpoint/2010/main" val="4133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4B183-46F9-AA44-9BAD-938CE6D71537}"/>
              </a:ext>
            </a:extLst>
          </p:cNvPr>
          <p:cNvSpPr>
            <a:spLocks noGrp="1"/>
          </p:cNvSpPr>
          <p:nvPr>
            <p:ph type="title"/>
          </p:nvPr>
        </p:nvSpPr>
        <p:spPr/>
        <p:txBody>
          <a:bodyPr>
            <a:normAutofit/>
          </a:bodyPr>
          <a:lstStyle/>
          <a:p>
            <a:r>
              <a:rPr lang="it-IT" sz="4000" b="1" dirty="0">
                <a:solidFill>
                  <a:srgbClr val="FFFF00"/>
                </a:solidFill>
                <a:highlight>
                  <a:srgbClr val="FF00FF"/>
                </a:highlight>
              </a:rPr>
              <a:t>RIASSUMENDO: cosa cambia nel sistema vestibolare dell’anziano</a:t>
            </a:r>
          </a:p>
        </p:txBody>
      </p:sp>
      <p:sp>
        <p:nvSpPr>
          <p:cNvPr id="3" name="Segnaposto contenuto 2">
            <a:extLst>
              <a:ext uri="{FF2B5EF4-FFF2-40B4-BE49-F238E27FC236}">
                <a16:creationId xmlns:a16="http://schemas.microsoft.com/office/drawing/2014/main" id="{6908FE24-A269-5845-88B1-455AB4D302CF}"/>
              </a:ext>
            </a:extLst>
          </p:cNvPr>
          <p:cNvSpPr>
            <a:spLocks noGrp="1"/>
          </p:cNvSpPr>
          <p:nvPr>
            <p:ph sz="quarter" idx="13"/>
          </p:nvPr>
        </p:nvSpPr>
        <p:spPr/>
        <p:txBody>
          <a:bodyPr/>
          <a:lstStyle/>
          <a:p>
            <a:endParaRPr lang="it-IT" dirty="0"/>
          </a:p>
        </p:txBody>
      </p:sp>
      <p:sp>
        <p:nvSpPr>
          <p:cNvPr id="4" name="Angolo ripiegato 3">
            <a:extLst>
              <a:ext uri="{FF2B5EF4-FFF2-40B4-BE49-F238E27FC236}">
                <a16:creationId xmlns:a16="http://schemas.microsoft.com/office/drawing/2014/main" id="{899EA704-4DE6-114D-8B1F-8A3C000E0050}"/>
              </a:ext>
            </a:extLst>
          </p:cNvPr>
          <p:cNvSpPr/>
          <p:nvPr/>
        </p:nvSpPr>
        <p:spPr>
          <a:xfrm>
            <a:off x="3759199" y="2523067"/>
            <a:ext cx="5909734" cy="382693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b="1" dirty="0">
                <a:solidFill>
                  <a:prstClr val="white"/>
                </a:solidFill>
              </a:rPr>
              <a:t>Il numero di cellule ciliate negli organi vestibolari e</a:t>
            </a:r>
          </a:p>
          <a:p>
            <a:pPr lvl="0"/>
            <a:r>
              <a:rPr lang="it-IT" sz="2400" b="1" dirty="0">
                <a:solidFill>
                  <a:prstClr val="white"/>
                </a:solidFill>
              </a:rPr>
              <a:t> il numero di fibre nel nervo vestibolare superiore e inferiore </a:t>
            </a:r>
          </a:p>
          <a:p>
            <a:pPr lvl="0"/>
            <a:r>
              <a:rPr lang="it-IT" sz="2400" b="1" dirty="0">
                <a:solidFill>
                  <a:prstClr val="white"/>
                </a:solidFill>
              </a:rPr>
              <a:t>diminuiscono con l'età .</a:t>
            </a:r>
          </a:p>
          <a:p>
            <a:pPr lvl="0"/>
            <a:r>
              <a:rPr lang="it-IT" sz="2400" b="1" dirty="0">
                <a:solidFill>
                  <a:prstClr val="white"/>
                </a:solidFill>
              </a:rPr>
              <a:t>Maggiore fragilità degli otoliti</a:t>
            </a:r>
          </a:p>
        </p:txBody>
      </p:sp>
    </p:spTree>
    <p:extLst>
      <p:ext uri="{BB962C8B-B14F-4D97-AF65-F5344CB8AC3E}">
        <p14:creationId xmlns:p14="http://schemas.microsoft.com/office/powerpoint/2010/main" val="2857536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24BC36-6409-DD49-8495-5F715D61BB60}"/>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28B14850-10F8-6745-AE5B-3383E94968AE}"/>
              </a:ext>
            </a:extLst>
          </p:cNvPr>
          <p:cNvSpPr>
            <a:spLocks noGrp="1"/>
          </p:cNvSpPr>
          <p:nvPr>
            <p:ph sz="quarter" idx="13"/>
          </p:nvPr>
        </p:nvSpPr>
        <p:spPr/>
        <p:txBody>
          <a:bodyPr/>
          <a:lstStyle/>
          <a:p>
            <a:endParaRPr lang="it-IT" dirty="0"/>
          </a:p>
        </p:txBody>
      </p:sp>
      <p:sp>
        <p:nvSpPr>
          <p:cNvPr id="4" name="Angolo ripiegato 3">
            <a:extLst>
              <a:ext uri="{FF2B5EF4-FFF2-40B4-BE49-F238E27FC236}">
                <a16:creationId xmlns:a16="http://schemas.microsoft.com/office/drawing/2014/main" id="{FA2101B3-2602-5047-BC66-F37C2CCA4013}"/>
              </a:ext>
            </a:extLst>
          </p:cNvPr>
          <p:cNvSpPr/>
          <p:nvPr/>
        </p:nvSpPr>
        <p:spPr>
          <a:xfrm>
            <a:off x="3268133" y="2556933"/>
            <a:ext cx="6366934" cy="3556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b="1" dirty="0">
                <a:ln w="0"/>
                <a:solidFill>
                  <a:prstClr val="white"/>
                </a:solidFill>
                <a:effectLst>
                  <a:outerShdw blurRad="38100" dist="19050" dir="2700000" algn="tl" rotWithShape="0">
                    <a:prstClr val="black">
                      <a:alpha val="40000"/>
                    </a:prstClr>
                  </a:outerShdw>
                </a:effectLst>
              </a:rPr>
              <a:t>Da un punto di vista funzionale, i </a:t>
            </a:r>
            <a:r>
              <a:rPr lang="it-IT" sz="2400" b="1" dirty="0">
                <a:ln w="0"/>
                <a:solidFill>
                  <a:prstClr val="white"/>
                </a:solidFill>
                <a:effectLst>
                  <a:outerShdw blurRad="38100" dist="19050" dir="2700000" algn="tl" rotWithShape="0">
                    <a:prstClr val="black">
                      <a:alpha val="40000"/>
                    </a:prstClr>
                  </a:outerShdw>
                </a:effectLst>
                <a:highlight>
                  <a:srgbClr val="FF00FF"/>
                </a:highlight>
              </a:rPr>
              <a:t>deficit</a:t>
            </a:r>
            <a:r>
              <a:rPr lang="it-IT" sz="2400" b="1" dirty="0">
                <a:ln w="0"/>
                <a:solidFill>
                  <a:prstClr val="white"/>
                </a:solidFill>
                <a:effectLst>
                  <a:outerShdw blurRad="38100" dist="19050" dir="2700000" algn="tl" rotWithShape="0">
                    <a:prstClr val="black">
                      <a:alpha val="40000"/>
                    </a:prstClr>
                  </a:outerShdw>
                </a:effectLst>
              </a:rPr>
              <a:t> legati all'età sembrano essere </a:t>
            </a:r>
          </a:p>
          <a:p>
            <a:pPr lvl="0"/>
            <a:r>
              <a:rPr lang="it-IT" sz="2400" b="1" dirty="0">
                <a:ln w="0"/>
                <a:solidFill>
                  <a:prstClr val="white"/>
                </a:solidFill>
                <a:effectLst>
                  <a:outerShdw blurRad="38100" dist="19050" dir="2700000" algn="tl" rotWithShape="0">
                    <a:prstClr val="black">
                      <a:alpha val="40000"/>
                    </a:prstClr>
                  </a:outerShdw>
                </a:effectLst>
                <a:highlight>
                  <a:srgbClr val="FF00FF"/>
                </a:highlight>
              </a:rPr>
              <a:t>più grandi nei canali semicircolari,</a:t>
            </a:r>
          </a:p>
          <a:p>
            <a:pPr lvl="0"/>
            <a:r>
              <a:rPr lang="it-IT" sz="2400" b="1" dirty="0">
                <a:ln w="0"/>
                <a:solidFill>
                  <a:prstClr val="white"/>
                </a:solidFill>
                <a:effectLst>
                  <a:outerShdw blurRad="38100" dist="19050" dir="2700000" algn="tl" rotWithShape="0">
                    <a:prstClr val="black">
                      <a:alpha val="40000"/>
                    </a:prstClr>
                  </a:outerShdw>
                </a:effectLst>
              </a:rPr>
              <a:t> seguiti dalla funzione sacculare, </a:t>
            </a:r>
          </a:p>
          <a:p>
            <a:pPr lvl="0"/>
            <a:r>
              <a:rPr lang="it-IT" sz="2400" b="1" dirty="0">
                <a:ln w="0"/>
                <a:solidFill>
                  <a:prstClr val="white"/>
                </a:solidFill>
                <a:effectLst>
                  <a:outerShdw blurRad="38100" dist="19050" dir="2700000" algn="tl" rotWithShape="0">
                    <a:prstClr val="black">
                      <a:alpha val="40000"/>
                    </a:prstClr>
                  </a:outerShdw>
                </a:effectLst>
              </a:rPr>
              <a:t>mentre </a:t>
            </a:r>
            <a:r>
              <a:rPr lang="it-IT" sz="2400" b="1" dirty="0">
                <a:ln w="0"/>
                <a:solidFill>
                  <a:prstClr val="white"/>
                </a:solidFill>
                <a:effectLst>
                  <a:outerShdw blurRad="38100" dist="19050" dir="2700000" algn="tl" rotWithShape="0">
                    <a:prstClr val="black">
                      <a:alpha val="40000"/>
                    </a:prstClr>
                  </a:outerShdw>
                </a:effectLst>
                <a:highlight>
                  <a:srgbClr val="FF00FF"/>
                </a:highlight>
              </a:rPr>
              <a:t>l'utricolo</a:t>
            </a:r>
            <a:r>
              <a:rPr lang="it-IT" sz="2400" b="1" dirty="0">
                <a:ln w="0"/>
                <a:solidFill>
                  <a:prstClr val="white"/>
                </a:solidFill>
                <a:effectLst>
                  <a:outerShdw blurRad="38100" dist="19050" dir="2700000" algn="tl" rotWithShape="0">
                    <a:prstClr val="black">
                      <a:alpha val="40000"/>
                    </a:prstClr>
                  </a:outerShdw>
                </a:effectLst>
              </a:rPr>
              <a:t> rimane </a:t>
            </a:r>
            <a:r>
              <a:rPr lang="it-IT" sz="2400" b="1" dirty="0">
                <a:ln w="0"/>
                <a:solidFill>
                  <a:prstClr val="white"/>
                </a:solidFill>
                <a:effectLst>
                  <a:outerShdw blurRad="38100" dist="19050" dir="2700000" algn="tl" rotWithShape="0">
                    <a:prstClr val="black">
                      <a:alpha val="40000"/>
                    </a:prstClr>
                  </a:outerShdw>
                </a:effectLst>
                <a:highlight>
                  <a:srgbClr val="FF00FF"/>
                </a:highlight>
              </a:rPr>
              <a:t>meno colpito </a:t>
            </a:r>
          </a:p>
        </p:txBody>
      </p:sp>
    </p:spTree>
    <p:extLst>
      <p:ext uri="{BB962C8B-B14F-4D97-AF65-F5344CB8AC3E}">
        <p14:creationId xmlns:p14="http://schemas.microsoft.com/office/powerpoint/2010/main" val="2983256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178957-F78D-8048-B8D7-E13E88CE66C7}"/>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7F7C2AAB-970E-6C4C-A16C-4CFEE68C29D7}"/>
              </a:ext>
            </a:extLst>
          </p:cNvPr>
          <p:cNvSpPr>
            <a:spLocks noGrp="1"/>
          </p:cNvSpPr>
          <p:nvPr>
            <p:ph sz="quarter" idx="13"/>
          </p:nvPr>
        </p:nvSpPr>
        <p:spPr/>
        <p:txBody>
          <a:bodyPr/>
          <a:lstStyle/>
          <a:p>
            <a:pPr marL="0" indent="0">
              <a:buNone/>
            </a:pPr>
            <a:endParaRPr lang="it-IT" dirty="0"/>
          </a:p>
        </p:txBody>
      </p:sp>
      <p:sp>
        <p:nvSpPr>
          <p:cNvPr id="4" name="Angolo ripiegato 3">
            <a:extLst>
              <a:ext uri="{FF2B5EF4-FFF2-40B4-BE49-F238E27FC236}">
                <a16:creationId xmlns:a16="http://schemas.microsoft.com/office/drawing/2014/main" id="{FFC3E327-9FB6-3344-8E49-61CB34B6C1BE}"/>
              </a:ext>
            </a:extLst>
          </p:cNvPr>
          <p:cNvSpPr/>
          <p:nvPr/>
        </p:nvSpPr>
        <p:spPr>
          <a:xfrm>
            <a:off x="3064933" y="1811868"/>
            <a:ext cx="6502400" cy="460586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dirty="0">
                <a:solidFill>
                  <a:prstClr val="white"/>
                </a:solidFill>
              </a:rPr>
              <a:t>È stata segnalata una </a:t>
            </a:r>
            <a:r>
              <a:rPr lang="it-IT" sz="2400" dirty="0">
                <a:solidFill>
                  <a:prstClr val="white"/>
                </a:solidFill>
                <a:highlight>
                  <a:srgbClr val="FF00FF"/>
                </a:highlight>
              </a:rPr>
              <a:t>diminuzione</a:t>
            </a:r>
            <a:r>
              <a:rPr lang="it-IT" sz="2400" dirty="0">
                <a:solidFill>
                  <a:prstClr val="white"/>
                </a:solidFill>
              </a:rPr>
              <a:t> costante e asimmetrica della </a:t>
            </a:r>
            <a:r>
              <a:rPr lang="it-IT" sz="2400" dirty="0">
                <a:solidFill>
                  <a:prstClr val="white"/>
                </a:solidFill>
                <a:highlight>
                  <a:srgbClr val="FF00FF"/>
                </a:highlight>
              </a:rPr>
              <a:t>capacità di percepire la rotazione angolare con l'età</a:t>
            </a:r>
            <a:r>
              <a:rPr lang="it-IT" sz="2400" dirty="0">
                <a:solidFill>
                  <a:prstClr val="white"/>
                </a:solidFill>
              </a:rPr>
              <a:t>, valutata mediante lo studio (VHIT) del riflesso vestibolo-oculare (VOR) .</a:t>
            </a:r>
          </a:p>
          <a:p>
            <a:pPr lvl="0"/>
            <a:r>
              <a:rPr lang="it-IT" sz="2400" dirty="0">
                <a:solidFill>
                  <a:prstClr val="white"/>
                </a:solidFill>
              </a:rPr>
              <a:t> Questo fatto è associato a una </a:t>
            </a:r>
            <a:r>
              <a:rPr lang="it-IT" sz="2400" dirty="0">
                <a:solidFill>
                  <a:prstClr val="white"/>
                </a:solidFill>
                <a:highlight>
                  <a:srgbClr val="FF00FF"/>
                </a:highlight>
              </a:rPr>
              <a:t>perdita di acuità visiva dinamica</a:t>
            </a:r>
            <a:r>
              <a:rPr lang="it-IT" sz="2400" dirty="0">
                <a:solidFill>
                  <a:prstClr val="white"/>
                </a:solidFill>
              </a:rPr>
              <a:t> dovuta all'incapacità di compensare le rotazioni veloci della testa con i movimenti correttivi degli occhi, assicurando così un'immagine ferma sulla retina  ( riduzione numero cellule ciliate tipo I)</a:t>
            </a:r>
          </a:p>
        </p:txBody>
      </p:sp>
    </p:spTree>
    <p:extLst>
      <p:ext uri="{BB962C8B-B14F-4D97-AF65-F5344CB8AC3E}">
        <p14:creationId xmlns:p14="http://schemas.microsoft.com/office/powerpoint/2010/main" val="2062410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E3E7B-8142-A940-B578-D7E21F76367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5D7D8E58-8AF2-2F45-AFB0-7ADB2DC9246B}"/>
              </a:ext>
            </a:extLst>
          </p:cNvPr>
          <p:cNvSpPr>
            <a:spLocks noGrp="1"/>
          </p:cNvSpPr>
          <p:nvPr>
            <p:ph sz="quarter" idx="13"/>
          </p:nvPr>
        </p:nvSpPr>
        <p:spPr>
          <a:xfrm>
            <a:off x="913774" y="3600450"/>
            <a:ext cx="4344026" cy="2190749"/>
          </a:xfrm>
        </p:spPr>
        <p:txBody>
          <a:bodyPr/>
          <a:lstStyle/>
          <a:p>
            <a:endParaRPr lang="it-IT" dirty="0"/>
          </a:p>
        </p:txBody>
      </p:sp>
      <p:sp>
        <p:nvSpPr>
          <p:cNvPr id="4" name="Angolo ripiegato 3">
            <a:extLst>
              <a:ext uri="{FF2B5EF4-FFF2-40B4-BE49-F238E27FC236}">
                <a16:creationId xmlns:a16="http://schemas.microsoft.com/office/drawing/2014/main" id="{AB89019B-1B71-8846-834C-9BC69E0CDEB6}"/>
              </a:ext>
            </a:extLst>
          </p:cNvPr>
          <p:cNvSpPr/>
          <p:nvPr/>
        </p:nvSpPr>
        <p:spPr>
          <a:xfrm>
            <a:off x="762000" y="203199"/>
            <a:ext cx="3894666" cy="3843867"/>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b="1" dirty="0">
                <a:solidFill>
                  <a:srgbClr val="C00000"/>
                </a:solidFill>
              </a:rPr>
              <a:t>Nei pazienti anziani l'insorgenza lenta di questi disturbi cronici e  i conseguenti fenomeni di adattamento causano un cambiamento nel modo in cui si manifestano i disturbi vertiginosi</a:t>
            </a:r>
            <a:r>
              <a:rPr lang="it-IT" sz="2400" b="1" dirty="0">
                <a:solidFill>
                  <a:prstClr val="white"/>
                </a:solidFill>
              </a:rPr>
              <a:t>.</a:t>
            </a:r>
          </a:p>
        </p:txBody>
      </p:sp>
      <p:sp>
        <p:nvSpPr>
          <p:cNvPr id="5" name="Angolo ripiegato 4">
            <a:extLst>
              <a:ext uri="{FF2B5EF4-FFF2-40B4-BE49-F238E27FC236}">
                <a16:creationId xmlns:a16="http://schemas.microsoft.com/office/drawing/2014/main" id="{511B3047-6F94-6C45-8795-7377D75FB860}"/>
              </a:ext>
            </a:extLst>
          </p:cNvPr>
          <p:cNvSpPr/>
          <p:nvPr/>
        </p:nvSpPr>
        <p:spPr>
          <a:xfrm>
            <a:off x="1811867" y="5215467"/>
            <a:ext cx="2844799" cy="1219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MENO VERTIGINI ROTATORIE</a:t>
            </a:r>
          </a:p>
        </p:txBody>
      </p:sp>
      <p:sp>
        <p:nvSpPr>
          <p:cNvPr id="6" name="Freccia giù 5">
            <a:extLst>
              <a:ext uri="{FF2B5EF4-FFF2-40B4-BE49-F238E27FC236}">
                <a16:creationId xmlns:a16="http://schemas.microsoft.com/office/drawing/2014/main" id="{14226794-4035-8042-B569-82C34CF5098F}"/>
              </a:ext>
            </a:extLst>
          </p:cNvPr>
          <p:cNvSpPr/>
          <p:nvPr/>
        </p:nvSpPr>
        <p:spPr>
          <a:xfrm>
            <a:off x="1236133" y="4343850"/>
            <a:ext cx="1202267" cy="61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ngolo ripiegato 9">
            <a:extLst>
              <a:ext uri="{FF2B5EF4-FFF2-40B4-BE49-F238E27FC236}">
                <a16:creationId xmlns:a16="http://schemas.microsoft.com/office/drawing/2014/main" id="{2ED3E05A-6213-C840-BA30-9D65761CCC79}"/>
              </a:ext>
            </a:extLst>
          </p:cNvPr>
          <p:cNvSpPr/>
          <p:nvPr/>
        </p:nvSpPr>
        <p:spPr>
          <a:xfrm>
            <a:off x="6155893" y="440267"/>
            <a:ext cx="5680507" cy="4775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b="1" dirty="0">
                <a:solidFill>
                  <a:prstClr val="white"/>
                </a:solidFill>
              </a:rPr>
              <a:t>Più comuni sintomi quali </a:t>
            </a:r>
            <a:r>
              <a:rPr lang="it-IT" sz="2400" b="1" dirty="0">
                <a:solidFill>
                  <a:srgbClr val="FFFF00"/>
                </a:solidFill>
              </a:rPr>
              <a:t>l'intolleranza al movimento, instabilità e andatura insicura</a:t>
            </a:r>
            <a:r>
              <a:rPr lang="it-IT" sz="2400" b="1" dirty="0">
                <a:solidFill>
                  <a:prstClr val="white"/>
                </a:solidFill>
              </a:rPr>
              <a:t>, in particolare quando sono necessarie svolte improvvise.</a:t>
            </a:r>
          </a:p>
          <a:p>
            <a:pPr lvl="0"/>
            <a:r>
              <a:rPr lang="it-IT" sz="2400" b="1" dirty="0">
                <a:solidFill>
                  <a:prstClr val="white"/>
                </a:solidFill>
              </a:rPr>
              <a:t> Ciò potrebbe anche spiegare la </a:t>
            </a:r>
            <a:r>
              <a:rPr lang="it-IT" sz="2400" b="1" dirty="0">
                <a:solidFill>
                  <a:srgbClr val="FFFF00"/>
                </a:solidFill>
              </a:rPr>
              <a:t>mancanza</a:t>
            </a:r>
            <a:r>
              <a:rPr lang="it-IT" sz="2400" b="1" dirty="0">
                <a:solidFill>
                  <a:prstClr val="white"/>
                </a:solidFill>
              </a:rPr>
              <a:t> </a:t>
            </a:r>
            <a:r>
              <a:rPr lang="it-IT" sz="2400" b="1" dirty="0">
                <a:solidFill>
                  <a:srgbClr val="FFFF00"/>
                </a:solidFill>
              </a:rPr>
              <a:t>di vertigini rotatorie nei pazienti anziani con </a:t>
            </a:r>
            <a:r>
              <a:rPr lang="it-IT" sz="2400" b="1" dirty="0">
                <a:solidFill>
                  <a:prstClr val="white"/>
                </a:solidFill>
              </a:rPr>
              <a:t>vertigine posizionale parossistica benigna (</a:t>
            </a:r>
            <a:r>
              <a:rPr lang="it-IT" sz="2400" b="1" dirty="0">
                <a:solidFill>
                  <a:srgbClr val="FFFF00"/>
                </a:solidFill>
              </a:rPr>
              <a:t>BPPV</a:t>
            </a:r>
            <a:r>
              <a:rPr lang="it-IT" sz="2400" b="1" dirty="0">
                <a:solidFill>
                  <a:prstClr val="white"/>
                </a:solidFill>
              </a:rPr>
              <a:t>) patologia che aumenta di frequenza a causa del deterioramento otolitico</a:t>
            </a:r>
          </a:p>
        </p:txBody>
      </p:sp>
      <p:sp>
        <p:nvSpPr>
          <p:cNvPr id="11" name="Freccia circolare in su 10">
            <a:extLst>
              <a:ext uri="{FF2B5EF4-FFF2-40B4-BE49-F238E27FC236}">
                <a16:creationId xmlns:a16="http://schemas.microsoft.com/office/drawing/2014/main" id="{E937A2CD-3F62-FE42-8299-9044BB9180AE}"/>
              </a:ext>
            </a:extLst>
          </p:cNvPr>
          <p:cNvSpPr/>
          <p:nvPr/>
        </p:nvSpPr>
        <p:spPr>
          <a:xfrm>
            <a:off x="5409574" y="5943600"/>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angolare in su 11">
            <a:extLst>
              <a:ext uri="{FF2B5EF4-FFF2-40B4-BE49-F238E27FC236}">
                <a16:creationId xmlns:a16="http://schemas.microsoft.com/office/drawing/2014/main" id="{328F49E3-FE92-694C-899D-B57AB3430051}"/>
              </a:ext>
            </a:extLst>
          </p:cNvPr>
          <p:cNvSpPr/>
          <p:nvPr/>
        </p:nvSpPr>
        <p:spPr>
          <a:xfrm>
            <a:off x="5554759" y="5438986"/>
            <a:ext cx="2484459" cy="1009228"/>
          </a:xfrm>
          <a:prstGeom prst="bentUpArrow">
            <a:avLst>
              <a:gd name="adj1" fmla="val 25000"/>
              <a:gd name="adj2" fmla="val 25000"/>
              <a:gd name="adj3" fmla="val 30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752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AA804-7AC9-974C-BA4C-83A7A5F4DAD6}"/>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66BF73EE-C6DE-9945-BF2B-34913296C8F1}"/>
              </a:ext>
            </a:extLst>
          </p:cNvPr>
          <p:cNvSpPr>
            <a:spLocks noGrp="1"/>
          </p:cNvSpPr>
          <p:nvPr>
            <p:ph sz="quarter" idx="13"/>
          </p:nvPr>
        </p:nvSpPr>
        <p:spPr>
          <a:xfrm flipV="1">
            <a:off x="913773" y="5791199"/>
            <a:ext cx="10887701" cy="152398"/>
          </a:xfrm>
        </p:spPr>
        <p:txBody>
          <a:bodyPr>
            <a:normAutofit fontScale="25000" lnSpcReduction="20000"/>
          </a:bodyPr>
          <a:lstStyle/>
          <a:p>
            <a:endParaRPr lang="it-IT" dirty="0"/>
          </a:p>
        </p:txBody>
      </p:sp>
      <p:sp>
        <p:nvSpPr>
          <p:cNvPr id="4" name="Angolo ripiegato 3">
            <a:extLst>
              <a:ext uri="{FF2B5EF4-FFF2-40B4-BE49-F238E27FC236}">
                <a16:creationId xmlns:a16="http://schemas.microsoft.com/office/drawing/2014/main" id="{4F81DDC2-868A-3641-809F-3E3131F03260}"/>
              </a:ext>
            </a:extLst>
          </p:cNvPr>
          <p:cNvSpPr/>
          <p:nvPr/>
        </p:nvSpPr>
        <p:spPr>
          <a:xfrm>
            <a:off x="524934" y="203201"/>
            <a:ext cx="4521200" cy="3251200"/>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Da un lato sintomi vestibolari meno intensi o spostati verso la </a:t>
            </a:r>
            <a:r>
              <a:rPr lang="it-IT" sz="2400" b="1" dirty="0" err="1">
                <a:solidFill>
                  <a:srgbClr val="FFFF00"/>
                </a:solidFill>
              </a:rPr>
              <a:t>dizziness</a:t>
            </a:r>
            <a:endParaRPr lang="it-IT" sz="2400" b="1" dirty="0">
              <a:solidFill>
                <a:srgbClr val="FFFF00"/>
              </a:solidFill>
            </a:endParaRPr>
          </a:p>
        </p:txBody>
      </p:sp>
      <p:sp>
        <p:nvSpPr>
          <p:cNvPr id="5" name="Angolo ripiegato 4">
            <a:extLst>
              <a:ext uri="{FF2B5EF4-FFF2-40B4-BE49-F238E27FC236}">
                <a16:creationId xmlns:a16="http://schemas.microsoft.com/office/drawing/2014/main" id="{AFA19929-0838-B14D-AC08-2E4E658EDD93}"/>
              </a:ext>
            </a:extLst>
          </p:cNvPr>
          <p:cNvSpPr/>
          <p:nvPr/>
        </p:nvSpPr>
        <p:spPr>
          <a:xfrm>
            <a:off x="7363882" y="216126"/>
            <a:ext cx="4572000" cy="322535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bg1"/>
                </a:solidFill>
              </a:rPr>
              <a:t>Dall’altro, a causa della </a:t>
            </a:r>
            <a:r>
              <a:rPr lang="it-IT" sz="2400" b="1" dirty="0" err="1">
                <a:solidFill>
                  <a:schemeClr val="bg1"/>
                </a:solidFill>
              </a:rPr>
              <a:t>dizziness</a:t>
            </a:r>
            <a:r>
              <a:rPr lang="it-IT" sz="2400" b="1" dirty="0">
                <a:solidFill>
                  <a:schemeClr val="bg1"/>
                </a:solidFill>
              </a:rPr>
              <a:t>, funzionamento del sistema dell’equilibrio meno efficiente  che  provoca dei fenomeni di disequilibrio  che sono in realtà più gravi.</a:t>
            </a:r>
            <a:endParaRPr lang="it-IT" sz="2400" b="1" dirty="0"/>
          </a:p>
        </p:txBody>
      </p:sp>
      <p:sp>
        <p:nvSpPr>
          <p:cNvPr id="6" name="Angolo ripiegato 5">
            <a:extLst>
              <a:ext uri="{FF2B5EF4-FFF2-40B4-BE49-F238E27FC236}">
                <a16:creationId xmlns:a16="http://schemas.microsoft.com/office/drawing/2014/main" id="{9B5D0D55-806A-3E4F-B301-6E46D0305AEE}"/>
              </a:ext>
            </a:extLst>
          </p:cNvPr>
          <p:cNvSpPr/>
          <p:nvPr/>
        </p:nvSpPr>
        <p:spPr>
          <a:xfrm>
            <a:off x="2861733" y="4402667"/>
            <a:ext cx="5130800" cy="1540930"/>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accent6">
                    <a:lumMod val="75000"/>
                  </a:schemeClr>
                </a:solidFill>
              </a:rPr>
              <a:t>Significativi fattori predittivi di caduta</a:t>
            </a:r>
          </a:p>
        </p:txBody>
      </p:sp>
      <p:sp>
        <p:nvSpPr>
          <p:cNvPr id="10" name="Freccia curva 9">
            <a:extLst>
              <a:ext uri="{FF2B5EF4-FFF2-40B4-BE49-F238E27FC236}">
                <a16:creationId xmlns:a16="http://schemas.microsoft.com/office/drawing/2014/main" id="{E8A15AAF-F2E0-DF4B-9F6A-6C574C71D910}"/>
              </a:ext>
            </a:extLst>
          </p:cNvPr>
          <p:cNvSpPr/>
          <p:nvPr/>
        </p:nvSpPr>
        <p:spPr>
          <a:xfrm rot="10800000">
            <a:off x="8483600" y="3686174"/>
            <a:ext cx="1032933" cy="1486958"/>
          </a:xfrm>
          <a:prstGeom prst="bentArrow">
            <a:avLst>
              <a:gd name="adj1" fmla="val 33197"/>
              <a:gd name="adj2" fmla="val 25000"/>
              <a:gd name="adj3" fmla="val 25000"/>
              <a:gd name="adj4" fmla="val 37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8061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FB141-B74B-6A43-846E-39DDA650B61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4F5EAC4-8DCD-0F4F-B0C5-B90CC249383C}"/>
              </a:ext>
            </a:extLst>
          </p:cNvPr>
          <p:cNvSpPr>
            <a:spLocks noGrp="1"/>
          </p:cNvSpPr>
          <p:nvPr>
            <p:ph sz="quarter" idx="13"/>
          </p:nvPr>
        </p:nvSpPr>
        <p:spPr/>
        <p:txBody>
          <a:bodyPr/>
          <a:lstStyle/>
          <a:p>
            <a:endParaRPr lang="it-IT" dirty="0"/>
          </a:p>
        </p:txBody>
      </p:sp>
      <p:sp>
        <p:nvSpPr>
          <p:cNvPr id="4" name="Angolo ripiegato 3">
            <a:extLst>
              <a:ext uri="{FF2B5EF4-FFF2-40B4-BE49-F238E27FC236}">
                <a16:creationId xmlns:a16="http://schemas.microsoft.com/office/drawing/2014/main" id="{458C9461-8E98-C449-8690-77BC23F41A84}"/>
              </a:ext>
            </a:extLst>
          </p:cNvPr>
          <p:cNvSpPr/>
          <p:nvPr/>
        </p:nvSpPr>
        <p:spPr>
          <a:xfrm>
            <a:off x="913774" y="914400"/>
            <a:ext cx="4344026" cy="4313767"/>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t>La degenerazione che avviene in molti sub </a:t>
            </a:r>
            <a:r>
              <a:rPr lang="it-IT" sz="2400" b="1"/>
              <a:t>sistemi vestibolari   </a:t>
            </a:r>
            <a:r>
              <a:rPr lang="it-IT" sz="2400" b="1" dirty="0"/>
              <a:t>( tipo nucleo vestibolare mediale, importante per  il compenso vestibolare a causa delle sue fibre commissurali), </a:t>
            </a:r>
            <a:r>
              <a:rPr lang="it-IT" sz="2400" b="1" dirty="0">
                <a:solidFill>
                  <a:schemeClr val="accent6">
                    <a:lumMod val="75000"/>
                  </a:schemeClr>
                </a:solidFill>
              </a:rPr>
              <a:t>riduce  le capacità’ di compenso centrale ad esempio dopo un deficit vestibolare acuto</a:t>
            </a:r>
          </a:p>
        </p:txBody>
      </p:sp>
      <p:sp>
        <p:nvSpPr>
          <p:cNvPr id="5" name="Angolo ripiegato 4">
            <a:extLst>
              <a:ext uri="{FF2B5EF4-FFF2-40B4-BE49-F238E27FC236}">
                <a16:creationId xmlns:a16="http://schemas.microsoft.com/office/drawing/2014/main" id="{C21BBF54-0B9E-D343-9F3D-767A9C0C728B}"/>
              </a:ext>
            </a:extLst>
          </p:cNvPr>
          <p:cNvSpPr/>
          <p:nvPr/>
        </p:nvSpPr>
        <p:spPr>
          <a:xfrm>
            <a:off x="7048067" y="1971675"/>
            <a:ext cx="3829050" cy="38195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Sintomatologia di maggior durata  con incapacità di sfruttare i fenomeni di compenso centrale</a:t>
            </a:r>
          </a:p>
        </p:txBody>
      </p:sp>
      <p:sp>
        <p:nvSpPr>
          <p:cNvPr id="6" name="Freccia destra rientrata 5">
            <a:extLst>
              <a:ext uri="{FF2B5EF4-FFF2-40B4-BE49-F238E27FC236}">
                <a16:creationId xmlns:a16="http://schemas.microsoft.com/office/drawing/2014/main" id="{7B2632A7-10D3-844D-BACD-B00086EEC2A3}"/>
              </a:ext>
            </a:extLst>
          </p:cNvPr>
          <p:cNvSpPr/>
          <p:nvPr/>
        </p:nvSpPr>
        <p:spPr>
          <a:xfrm>
            <a:off x="5457825" y="3199871"/>
            <a:ext cx="1057275" cy="68156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49157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8C09F-F4F0-C641-AE85-9FEF7E71BAF6}"/>
              </a:ext>
            </a:extLst>
          </p:cNvPr>
          <p:cNvSpPr>
            <a:spLocks noGrp="1"/>
          </p:cNvSpPr>
          <p:nvPr>
            <p:ph type="title"/>
          </p:nvPr>
        </p:nvSpPr>
        <p:spPr>
          <a:xfrm>
            <a:off x="913775" y="618517"/>
            <a:ext cx="10364451" cy="1596177"/>
          </a:xfrm>
        </p:spPr>
        <p:txBody>
          <a:bodyPr>
            <a:normAutofit/>
          </a:bodyPr>
          <a:lstStyle/>
          <a:p>
            <a:endParaRPr lang="it-IT"/>
          </a:p>
        </p:txBody>
      </p:sp>
      <p:graphicFrame>
        <p:nvGraphicFramePr>
          <p:cNvPr id="4" name="Segnaposto contenuto 3">
            <a:extLst>
              <a:ext uri="{FF2B5EF4-FFF2-40B4-BE49-F238E27FC236}">
                <a16:creationId xmlns:a16="http://schemas.microsoft.com/office/drawing/2014/main" id="{64EB2204-62AF-7E44-8962-259C7BBF7BEE}"/>
              </a:ext>
            </a:extLst>
          </p:cNvPr>
          <p:cNvGraphicFramePr>
            <a:graphicFrameLocks noGrp="1"/>
          </p:cNvGraphicFramePr>
          <p:nvPr>
            <p:ph sz="quarter" idx="13"/>
            <p:extLst>
              <p:ext uri="{D42A27DB-BD31-4B8C-83A1-F6EECF244321}">
                <p14:modId xmlns:p14="http://schemas.microsoft.com/office/powerpoint/2010/main" val="3604608041"/>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395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8549" y="286603"/>
            <a:ext cx="9749677" cy="996287"/>
          </a:xfrm>
        </p:spPr>
        <p:txBody>
          <a:bodyPr>
            <a:normAutofit/>
          </a:bodyPr>
          <a:lstStyle/>
          <a:p>
            <a:endParaRPr lang="it-IT" b="1" dirty="0">
              <a:solidFill>
                <a:schemeClr val="bg2">
                  <a:lumMod val="50000"/>
                </a:schemeClr>
              </a:solidFill>
            </a:endParaRPr>
          </a:p>
        </p:txBody>
      </p:sp>
      <p:sp>
        <p:nvSpPr>
          <p:cNvPr id="3" name="Segnaposto contenuto 2"/>
          <p:cNvSpPr>
            <a:spLocks noGrp="1"/>
          </p:cNvSpPr>
          <p:nvPr>
            <p:ph sz="quarter" idx="13"/>
          </p:nvPr>
        </p:nvSpPr>
        <p:spPr>
          <a:xfrm>
            <a:off x="1028700" y="4572000"/>
            <a:ext cx="8829675" cy="1910687"/>
          </a:xfrm>
          <a:solidFill>
            <a:srgbClr val="FFFF00"/>
          </a:solidFill>
        </p:spPr>
        <p:txBody>
          <a:bodyPr>
            <a:normAutofit lnSpcReduction="10000"/>
          </a:bodyPr>
          <a:lstStyle/>
          <a:p>
            <a:endParaRPr lang="it-IT" sz="3800" dirty="0"/>
          </a:p>
          <a:p>
            <a:r>
              <a:rPr lang="it-IT" b="1" cap="none" dirty="0">
                <a:solidFill>
                  <a:srgbClr val="FF0000"/>
                </a:solidFill>
              </a:rPr>
              <a:t>(</a:t>
            </a:r>
            <a:r>
              <a:rPr lang="it-IT" b="1" cap="none" dirty="0" err="1">
                <a:solidFill>
                  <a:srgbClr val="FF0000"/>
                </a:solidFill>
              </a:rPr>
              <a:t>Lawson</a:t>
            </a:r>
            <a:r>
              <a:rPr lang="it-IT" b="1" cap="none" dirty="0">
                <a:solidFill>
                  <a:srgbClr val="FF0000"/>
                </a:solidFill>
              </a:rPr>
              <a:t> </a:t>
            </a:r>
            <a:r>
              <a:rPr lang="it-IT" b="1" cap="none" dirty="0" err="1">
                <a:solidFill>
                  <a:srgbClr val="FF0000"/>
                </a:solidFill>
              </a:rPr>
              <a:t>J</a:t>
            </a:r>
            <a:r>
              <a:rPr lang="it-IT" b="1" cap="none" dirty="0">
                <a:solidFill>
                  <a:srgbClr val="FF0000"/>
                </a:solidFill>
              </a:rPr>
              <a:t>, Johnson I, </a:t>
            </a:r>
            <a:r>
              <a:rPr lang="it-IT" b="1" cap="none" dirty="0" err="1">
                <a:solidFill>
                  <a:srgbClr val="FF0000"/>
                </a:solidFill>
              </a:rPr>
              <a:t>Bamiou</a:t>
            </a:r>
            <a:r>
              <a:rPr lang="it-IT" b="1" cap="none" dirty="0">
                <a:solidFill>
                  <a:srgbClr val="FF0000"/>
                </a:solidFill>
              </a:rPr>
              <a:t> DE, Newton JL. </a:t>
            </a:r>
            <a:r>
              <a:rPr lang="it-IT" b="1" cap="none" dirty="0" err="1">
                <a:solidFill>
                  <a:srgbClr val="FF0000"/>
                </a:solidFill>
              </a:rPr>
              <a:t>Benign</a:t>
            </a:r>
            <a:r>
              <a:rPr lang="it-IT" b="1" cap="none" dirty="0">
                <a:solidFill>
                  <a:srgbClr val="FF0000"/>
                </a:solidFill>
              </a:rPr>
              <a:t> </a:t>
            </a:r>
            <a:r>
              <a:rPr lang="it-IT" b="1" cap="none" dirty="0" err="1">
                <a:solidFill>
                  <a:srgbClr val="FF0000"/>
                </a:solidFill>
              </a:rPr>
              <a:t>Paroxysmal</a:t>
            </a:r>
            <a:r>
              <a:rPr lang="it-IT" b="1" cap="none" dirty="0">
                <a:solidFill>
                  <a:srgbClr val="FF0000"/>
                </a:solidFill>
              </a:rPr>
              <a:t> </a:t>
            </a:r>
            <a:r>
              <a:rPr lang="it-IT" b="1" cap="none" dirty="0" err="1">
                <a:solidFill>
                  <a:srgbClr val="FF0000"/>
                </a:solidFill>
              </a:rPr>
              <a:t>Positional</a:t>
            </a:r>
            <a:r>
              <a:rPr lang="it-IT" b="1" cap="none" dirty="0">
                <a:solidFill>
                  <a:srgbClr val="FF0000"/>
                </a:solidFill>
              </a:rPr>
              <a:t> </a:t>
            </a:r>
            <a:r>
              <a:rPr lang="it-IT" b="1" cap="none" dirty="0" err="1">
                <a:solidFill>
                  <a:srgbClr val="FF0000"/>
                </a:solidFill>
              </a:rPr>
              <a:t>Vertigo</a:t>
            </a:r>
            <a:r>
              <a:rPr lang="it-IT" b="1" cap="none" dirty="0">
                <a:solidFill>
                  <a:srgbClr val="FF0000"/>
                </a:solidFill>
              </a:rPr>
              <a:t>: </a:t>
            </a:r>
            <a:r>
              <a:rPr lang="it-IT" b="1" cap="none" dirty="0" err="1">
                <a:solidFill>
                  <a:srgbClr val="FF0000"/>
                </a:solidFill>
              </a:rPr>
              <a:t>Clinical</a:t>
            </a:r>
            <a:r>
              <a:rPr lang="it-IT" b="1" cap="none" dirty="0">
                <a:solidFill>
                  <a:srgbClr val="FF0000"/>
                </a:solidFill>
              </a:rPr>
              <a:t> </a:t>
            </a:r>
            <a:r>
              <a:rPr lang="it-IT" b="1" cap="none" dirty="0" err="1">
                <a:solidFill>
                  <a:srgbClr val="FF0000"/>
                </a:solidFill>
              </a:rPr>
              <a:t>Characteristics</a:t>
            </a:r>
            <a:r>
              <a:rPr lang="it-IT" b="1" cap="none" dirty="0">
                <a:solidFill>
                  <a:srgbClr val="FF0000"/>
                </a:solidFill>
              </a:rPr>
              <a:t> Of </a:t>
            </a:r>
            <a:r>
              <a:rPr lang="it-IT" b="1" cap="none" dirty="0" err="1">
                <a:solidFill>
                  <a:srgbClr val="FF0000"/>
                </a:solidFill>
              </a:rPr>
              <a:t>Dizzy</a:t>
            </a:r>
            <a:r>
              <a:rPr lang="it-IT" b="1" cap="none" dirty="0">
                <a:solidFill>
                  <a:srgbClr val="FF0000"/>
                </a:solidFill>
              </a:rPr>
              <a:t> </a:t>
            </a:r>
            <a:r>
              <a:rPr lang="it-IT" b="1" cap="none" dirty="0" err="1">
                <a:solidFill>
                  <a:srgbClr val="FF0000"/>
                </a:solidFill>
              </a:rPr>
              <a:t>Patients</a:t>
            </a:r>
            <a:r>
              <a:rPr lang="it-IT" b="1" cap="none" dirty="0">
                <a:solidFill>
                  <a:srgbClr val="FF0000"/>
                </a:solidFill>
              </a:rPr>
              <a:t> </a:t>
            </a:r>
            <a:r>
              <a:rPr lang="it-IT" b="1" cap="none" dirty="0" err="1">
                <a:solidFill>
                  <a:srgbClr val="FF0000"/>
                </a:solidFill>
              </a:rPr>
              <a:t>Referred</a:t>
            </a:r>
            <a:r>
              <a:rPr lang="it-IT" b="1" cap="none" dirty="0">
                <a:solidFill>
                  <a:srgbClr val="FF0000"/>
                </a:solidFill>
              </a:rPr>
              <a:t> To A Falls And </a:t>
            </a:r>
            <a:r>
              <a:rPr lang="it-IT" b="1" cap="none" dirty="0" err="1">
                <a:solidFill>
                  <a:srgbClr val="FF0000"/>
                </a:solidFill>
              </a:rPr>
              <a:t>Syncope</a:t>
            </a:r>
            <a:r>
              <a:rPr lang="it-IT" b="1" cap="none" dirty="0">
                <a:solidFill>
                  <a:srgbClr val="FF0000"/>
                </a:solidFill>
              </a:rPr>
              <a:t> Unit. </a:t>
            </a:r>
            <a:r>
              <a:rPr lang="it-IT" b="1" cap="none" dirty="0" err="1">
                <a:solidFill>
                  <a:srgbClr val="FF0000"/>
                </a:solidFill>
              </a:rPr>
              <a:t>Qjm</a:t>
            </a:r>
            <a:r>
              <a:rPr lang="it-IT" b="1" cap="none" dirty="0">
                <a:solidFill>
                  <a:srgbClr val="FF0000"/>
                </a:solidFill>
              </a:rPr>
              <a:t>. 2005; 98:357–364. [</a:t>
            </a:r>
            <a:r>
              <a:rPr lang="it-IT" b="1" cap="none" dirty="0" err="1">
                <a:solidFill>
                  <a:srgbClr val="FF0000"/>
                </a:solidFill>
              </a:rPr>
              <a:t>Pubmed</a:t>
            </a:r>
            <a:r>
              <a:rPr lang="it-IT" b="1" cap="none" dirty="0">
                <a:solidFill>
                  <a:srgbClr val="FF0000"/>
                </a:solidFill>
              </a:rPr>
              <a:t>: 15820968]</a:t>
            </a:r>
            <a:r>
              <a:rPr lang="it-IT" cap="none" dirty="0"/>
              <a:t> </a:t>
            </a:r>
          </a:p>
          <a:p>
            <a:endParaRPr lang="it-IT" cap="none" dirty="0"/>
          </a:p>
        </p:txBody>
      </p:sp>
      <p:sp>
        <p:nvSpPr>
          <p:cNvPr id="4" name="Angolo ripiegato 3">
            <a:extLst>
              <a:ext uri="{FF2B5EF4-FFF2-40B4-BE49-F238E27FC236}">
                <a16:creationId xmlns:a16="http://schemas.microsoft.com/office/drawing/2014/main" id="{4C6BC97D-9434-4847-BCEC-027416EA6ABE}"/>
              </a:ext>
            </a:extLst>
          </p:cNvPr>
          <p:cNvSpPr/>
          <p:nvPr/>
        </p:nvSpPr>
        <p:spPr>
          <a:xfrm>
            <a:off x="1028700" y="286603"/>
            <a:ext cx="10249526" cy="5078483"/>
          </a:xfrm>
          <a:prstGeom prst="foldedCorner">
            <a:avLst>
              <a:gd name="adj" fmla="val 2681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Un </a:t>
            </a:r>
            <a:r>
              <a:rPr lang="it-IT" sz="2800" b="1" dirty="0">
                <a:solidFill>
                  <a:schemeClr val="accent6">
                    <a:lumMod val="75000"/>
                  </a:schemeClr>
                </a:solidFill>
              </a:rPr>
              <a:t>errore</a:t>
            </a:r>
            <a:r>
              <a:rPr lang="it-IT" sz="2800" dirty="0"/>
              <a:t> comune sulla gestione dei pazienti più anziani con disturbi dell’equilibrio è pensare che le </a:t>
            </a:r>
            <a:r>
              <a:rPr lang="it-IT" sz="2800" b="1" dirty="0">
                <a:solidFill>
                  <a:schemeClr val="accent6">
                    <a:lumMod val="75000"/>
                  </a:schemeClr>
                </a:solidFill>
              </a:rPr>
              <a:t>vertigini fanno parte del normale invecchiamento</a:t>
            </a:r>
            <a:r>
              <a:rPr lang="it-IT" sz="2800" dirty="0"/>
              <a:t> e, pertanto, </a:t>
            </a:r>
            <a:r>
              <a:rPr lang="it-IT" sz="2800" b="1" dirty="0">
                <a:solidFill>
                  <a:schemeClr val="accent6">
                    <a:lumMod val="75000"/>
                  </a:schemeClr>
                </a:solidFill>
              </a:rPr>
              <a:t>non sono curabili</a:t>
            </a:r>
            <a:r>
              <a:rPr lang="it-IT" sz="2800" dirty="0"/>
              <a:t>. </a:t>
            </a:r>
          </a:p>
          <a:p>
            <a:pPr algn="ctr"/>
            <a:r>
              <a:rPr lang="it-IT" sz="2800" dirty="0"/>
              <a:t>Questo è </a:t>
            </a:r>
            <a:r>
              <a:rPr lang="it-IT" sz="2800" b="1" dirty="0">
                <a:solidFill>
                  <a:schemeClr val="accent6">
                    <a:lumMod val="75000"/>
                  </a:schemeClr>
                </a:solidFill>
              </a:rPr>
              <a:t>certamente sbagliato.</a:t>
            </a:r>
            <a:endParaRPr lang="it-IT" sz="2800" dirty="0"/>
          </a:p>
          <a:p>
            <a:pPr algn="ctr"/>
            <a:r>
              <a:rPr lang="it-IT" sz="2800" dirty="0"/>
              <a:t>Ma  come risultato di questo equivoco, i pazienti più anziani con cause curabili di vertigine, ad esempio vertigine parossistica posizionale benigna (BPPV), avranno spesso una durata più lunga dei sintomi prima di ricevere una diagnosi</a:t>
            </a:r>
          </a:p>
        </p:txBody>
      </p:sp>
    </p:spTree>
    <p:extLst>
      <p:ext uri="{BB962C8B-B14F-4D97-AF65-F5344CB8AC3E}">
        <p14:creationId xmlns:p14="http://schemas.microsoft.com/office/powerpoint/2010/main" val="88834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9F0986-9FCE-914A-897A-9053B6210F9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403346E-CEE9-2B4B-8F52-E4D84AA5CDD2}"/>
              </a:ext>
            </a:extLst>
          </p:cNvPr>
          <p:cNvSpPr>
            <a:spLocks noGrp="1"/>
          </p:cNvSpPr>
          <p:nvPr>
            <p:ph sz="quarter" idx="13"/>
          </p:nvPr>
        </p:nvSpPr>
        <p:spPr/>
        <p:txBody>
          <a:bodyPr>
            <a:normAutofit/>
          </a:bodyPr>
          <a:lstStyle/>
          <a:p>
            <a:pPr marL="0" indent="0">
              <a:buNone/>
            </a:pPr>
            <a:endParaRPr lang="it-IT" sz="3200" b="1" dirty="0">
              <a:solidFill>
                <a:srgbClr val="FF0000"/>
              </a:solidFill>
            </a:endParaRPr>
          </a:p>
        </p:txBody>
      </p:sp>
      <p:sp>
        <p:nvSpPr>
          <p:cNvPr id="4" name="Angolo ripiegato 3">
            <a:extLst>
              <a:ext uri="{FF2B5EF4-FFF2-40B4-BE49-F238E27FC236}">
                <a16:creationId xmlns:a16="http://schemas.microsoft.com/office/drawing/2014/main" id="{8212B33B-D4BD-3C4C-989D-5FFC05C7FE1F}"/>
              </a:ext>
            </a:extLst>
          </p:cNvPr>
          <p:cNvSpPr/>
          <p:nvPr/>
        </p:nvSpPr>
        <p:spPr>
          <a:xfrm>
            <a:off x="2657475" y="1128844"/>
            <a:ext cx="5486400" cy="4386131"/>
          </a:xfrm>
          <a:prstGeom prst="foldedCorner">
            <a:avLst/>
          </a:prstGeom>
          <a:solidFill>
            <a:srgbClr val="AEFFF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defTabSz="914400">
              <a:lnSpc>
                <a:spcPct val="120000"/>
              </a:lnSpc>
              <a:spcBef>
                <a:spcPts val="1000"/>
              </a:spcBef>
              <a:buClr>
                <a:prstClr val="black"/>
              </a:buClr>
              <a:buFont typeface="Arial" panose="020B0604020202020204" pitchFamily="34" charset="0"/>
              <a:buChar char="•"/>
            </a:pPr>
            <a:r>
              <a:rPr lang="it-IT" sz="3200" b="1" cap="all" dirty="0" err="1">
                <a:solidFill>
                  <a:srgbClr val="FF0000"/>
                </a:solidFill>
              </a:rPr>
              <a:t>Necessita’</a:t>
            </a:r>
            <a:r>
              <a:rPr lang="it-IT" sz="3200" b="1" cap="all" dirty="0">
                <a:solidFill>
                  <a:srgbClr val="FF0000"/>
                </a:solidFill>
              </a:rPr>
              <a:t> di sottoporre ad  esame clinico vestibolare  tutti i pazienti anziani anche se presentano sintomi atipici per </a:t>
            </a:r>
            <a:r>
              <a:rPr lang="it-IT" sz="3200" b="1" cap="all" dirty="0" err="1">
                <a:solidFill>
                  <a:srgbClr val="FF0000"/>
                </a:solidFill>
              </a:rPr>
              <a:t>vppb</a:t>
            </a:r>
            <a:endParaRPr lang="it-IT" sz="3200" b="1" cap="all" dirty="0">
              <a:solidFill>
                <a:srgbClr val="FF0000"/>
              </a:solidFill>
            </a:endParaRPr>
          </a:p>
        </p:txBody>
      </p:sp>
    </p:spTree>
    <p:extLst>
      <p:ext uri="{BB962C8B-B14F-4D97-AF65-F5344CB8AC3E}">
        <p14:creationId xmlns:p14="http://schemas.microsoft.com/office/powerpoint/2010/main" val="26794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CE520-A3F2-DD42-A230-434127015B0B}"/>
              </a:ext>
            </a:extLst>
          </p:cNvPr>
          <p:cNvSpPr>
            <a:spLocks noGrp="1"/>
          </p:cNvSpPr>
          <p:nvPr>
            <p:ph type="title"/>
          </p:nvPr>
        </p:nvSpPr>
        <p:spPr/>
        <p:txBody>
          <a:bodyPr/>
          <a:lstStyle/>
          <a:p>
            <a:endParaRPr lang="it-IT"/>
          </a:p>
        </p:txBody>
      </p:sp>
      <p:graphicFrame>
        <p:nvGraphicFramePr>
          <p:cNvPr id="8" name="Segnaposto contenuto 7">
            <a:extLst>
              <a:ext uri="{FF2B5EF4-FFF2-40B4-BE49-F238E27FC236}">
                <a16:creationId xmlns:a16="http://schemas.microsoft.com/office/drawing/2014/main" id="{FFA59D7B-2D6A-104E-A882-67758EA44277}"/>
              </a:ext>
            </a:extLst>
          </p:cNvPr>
          <p:cNvGraphicFramePr>
            <a:graphicFrameLocks noGrp="1"/>
          </p:cNvGraphicFramePr>
          <p:nvPr>
            <p:ph sz="quarter" idx="13"/>
            <p:extLst>
              <p:ext uri="{D42A27DB-BD31-4B8C-83A1-F6EECF244321}">
                <p14:modId xmlns:p14="http://schemas.microsoft.com/office/powerpoint/2010/main" val="970131525"/>
              </p:ext>
            </p:extLst>
          </p:nvPr>
        </p:nvGraphicFramePr>
        <p:xfrm>
          <a:off x="914400" y="618517"/>
          <a:ext cx="10915650" cy="517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970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3"/>
          </p:nvPr>
        </p:nvSpPr>
        <p:spPr/>
        <p:txBody>
          <a:bodyPr>
            <a:normAutofit/>
          </a:bodyPr>
          <a:lstStyle/>
          <a:p>
            <a:r>
              <a:rPr lang="it-IT" sz="2800" dirty="0"/>
              <a:t>.</a:t>
            </a:r>
          </a:p>
        </p:txBody>
      </p:sp>
      <p:sp>
        <p:nvSpPr>
          <p:cNvPr id="4" name="Rettangolo arrotondato 3">
            <a:extLst>
              <a:ext uri="{FF2B5EF4-FFF2-40B4-BE49-F238E27FC236}">
                <a16:creationId xmlns:a16="http://schemas.microsoft.com/office/drawing/2014/main" id="{E287BC0B-65AF-F949-AA86-79300009F38B}"/>
              </a:ext>
            </a:extLst>
          </p:cNvPr>
          <p:cNvSpPr/>
          <p:nvPr/>
        </p:nvSpPr>
        <p:spPr>
          <a:xfrm>
            <a:off x="5276088" y="2400958"/>
            <a:ext cx="6080219" cy="38480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latin typeface="Arial" panose="020B0604020202020204" pitchFamily="34" charset="0"/>
                <a:cs typeface="Arial" panose="020B0604020202020204" pitchFamily="34" charset="0"/>
              </a:rPr>
              <a:t>Per analogia con la </a:t>
            </a:r>
            <a:r>
              <a:rPr lang="it-IT" sz="3200" b="1" dirty="0">
                <a:solidFill>
                  <a:schemeClr val="accent6"/>
                </a:solidFill>
                <a:latin typeface="Arial" panose="020B0604020202020204" pitchFamily="34" charset="0"/>
                <a:cs typeface="Arial" panose="020B0604020202020204" pitchFamily="34" charset="0"/>
              </a:rPr>
              <a:t>presbiacusia</a:t>
            </a:r>
            <a:r>
              <a:rPr lang="it-IT" sz="3200" b="1" dirty="0">
                <a:latin typeface="Arial" panose="020B0604020202020204" pitchFamily="34" charset="0"/>
                <a:cs typeface="Arial" panose="020B0604020202020204" pitchFamily="34" charset="0"/>
              </a:rPr>
              <a:t>,</a:t>
            </a:r>
          </a:p>
          <a:p>
            <a:pPr algn="ctr"/>
            <a:r>
              <a:rPr lang="it-IT" sz="3200" b="1" dirty="0">
                <a:latin typeface="Arial" panose="020B0604020202020204" pitchFamily="34" charset="0"/>
                <a:cs typeface="Arial" panose="020B0604020202020204" pitchFamily="34" charset="0"/>
              </a:rPr>
              <a:t> la </a:t>
            </a:r>
            <a:r>
              <a:rPr lang="it-IT" sz="3200" b="1" dirty="0" err="1">
                <a:solidFill>
                  <a:srgbClr val="FF0000"/>
                </a:solidFill>
                <a:latin typeface="Arial" panose="020B0604020202020204" pitchFamily="34" charset="0"/>
                <a:cs typeface="Arial" panose="020B0604020202020204" pitchFamily="34" charset="0"/>
              </a:rPr>
              <a:t>presbivestibulia</a:t>
            </a:r>
            <a:r>
              <a:rPr lang="it-IT" sz="3200" b="1" dirty="0">
                <a:latin typeface="Arial" panose="020B0604020202020204" pitchFamily="34" charset="0"/>
                <a:cs typeface="Arial" panose="020B0604020202020204" pitchFamily="34" charset="0"/>
              </a:rPr>
              <a:t> </a:t>
            </a:r>
          </a:p>
          <a:p>
            <a:pPr algn="ctr"/>
            <a:r>
              <a:rPr lang="it-IT" sz="3200" b="1" dirty="0">
                <a:latin typeface="Arial" panose="020B0604020202020204" pitchFamily="34" charset="0"/>
                <a:cs typeface="Arial" panose="020B0604020202020204" pitchFamily="34" charset="0"/>
              </a:rPr>
              <a:t>può essere definita come</a:t>
            </a:r>
          </a:p>
          <a:p>
            <a:pPr algn="ctr"/>
            <a:r>
              <a:rPr lang="it-IT" sz="3200" b="1" dirty="0">
                <a:latin typeface="Arial" panose="020B0604020202020204" pitchFamily="34" charset="0"/>
                <a:cs typeface="Arial" panose="020B0604020202020204" pitchFamily="34" charset="0"/>
              </a:rPr>
              <a:t> una </a:t>
            </a:r>
            <a:r>
              <a:rPr lang="it-IT" sz="3200" b="1" dirty="0">
                <a:highlight>
                  <a:srgbClr val="FFFF00"/>
                </a:highlight>
                <a:latin typeface="Arial" panose="020B0604020202020204" pitchFamily="34" charset="0"/>
                <a:cs typeface="Arial" panose="020B0604020202020204" pitchFamily="34" charset="0"/>
              </a:rPr>
              <a:t>progressiva alterazione dell'efficacia del riflesso vestibolo-oculare </a:t>
            </a:r>
            <a:r>
              <a:rPr lang="it-IT" sz="3200" b="1" dirty="0">
                <a:latin typeface="Arial" panose="020B0604020202020204" pitchFamily="34" charset="0"/>
                <a:cs typeface="Arial" panose="020B0604020202020204" pitchFamily="34" charset="0"/>
              </a:rPr>
              <a:t>(VOR) in relazione all'età</a:t>
            </a:r>
          </a:p>
        </p:txBody>
      </p:sp>
      <p:pic>
        <p:nvPicPr>
          <p:cNvPr id="5" name="Immagine 4">
            <a:extLst>
              <a:ext uri="{FF2B5EF4-FFF2-40B4-BE49-F238E27FC236}">
                <a16:creationId xmlns:a16="http://schemas.microsoft.com/office/drawing/2014/main" id="{A1B091F4-45EB-3A44-BF52-3B5CA68BBE13}"/>
              </a:ext>
            </a:extLst>
          </p:cNvPr>
          <p:cNvPicPr>
            <a:picLocks noChangeAspect="1"/>
          </p:cNvPicPr>
          <p:nvPr/>
        </p:nvPicPr>
        <p:blipFill>
          <a:blip r:embed="rId2"/>
          <a:stretch>
            <a:fillRect/>
          </a:stretch>
        </p:blipFill>
        <p:spPr>
          <a:xfrm>
            <a:off x="0" y="278536"/>
            <a:ext cx="5276088" cy="1284311"/>
          </a:xfrm>
          <a:prstGeom prst="rect">
            <a:avLst/>
          </a:prstGeom>
        </p:spPr>
      </p:pic>
      <p:sp>
        <p:nvSpPr>
          <p:cNvPr id="6" name="Rettangolo arrotondato 5">
            <a:extLst>
              <a:ext uri="{FF2B5EF4-FFF2-40B4-BE49-F238E27FC236}">
                <a16:creationId xmlns:a16="http://schemas.microsoft.com/office/drawing/2014/main" id="{E9959A3B-1022-384F-8AA9-F75E912589DE}"/>
              </a:ext>
            </a:extLst>
          </p:cNvPr>
          <p:cNvSpPr/>
          <p:nvPr/>
        </p:nvSpPr>
        <p:spPr>
          <a:xfrm>
            <a:off x="255062" y="2559653"/>
            <a:ext cx="4765964" cy="18156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2400" b="1" dirty="0" err="1">
                <a:solidFill>
                  <a:srgbClr val="FF0000"/>
                </a:solidFill>
              </a:rPr>
              <a:t>Comment</a:t>
            </a:r>
            <a:r>
              <a:rPr lang="it-IT" sz="2400" b="1" dirty="0">
                <a:solidFill>
                  <a:srgbClr val="FF0000"/>
                </a:solidFill>
              </a:rPr>
              <a:t> </a:t>
            </a:r>
            <a:r>
              <a:rPr lang="it-IT" sz="2400" b="1" dirty="0" err="1">
                <a:solidFill>
                  <a:srgbClr val="FF0000"/>
                </a:solidFill>
              </a:rPr>
              <a:t>objectiver</a:t>
            </a:r>
            <a:r>
              <a:rPr lang="it-IT" sz="2400" b="1" dirty="0">
                <a:solidFill>
                  <a:srgbClr val="FF0000"/>
                </a:solidFill>
              </a:rPr>
              <a:t> la </a:t>
            </a:r>
            <a:r>
              <a:rPr lang="it-IT" sz="2400" b="1" dirty="0" err="1">
                <a:solidFill>
                  <a:srgbClr val="FF0000"/>
                </a:solidFill>
              </a:rPr>
              <a:t>presbyvestibulie</a:t>
            </a:r>
            <a:r>
              <a:rPr lang="it-IT" sz="2400" b="1" dirty="0">
                <a:solidFill>
                  <a:srgbClr val="FF0000"/>
                </a:solidFill>
              </a:rPr>
              <a:t> ?</a:t>
            </a:r>
          </a:p>
          <a:p>
            <a:r>
              <a:rPr lang="it-IT" dirty="0"/>
              <a:t>Par analogie </a:t>
            </a:r>
            <a:r>
              <a:rPr lang="it-IT" dirty="0" err="1"/>
              <a:t>avec</a:t>
            </a:r>
            <a:r>
              <a:rPr lang="it-IT" dirty="0"/>
              <a:t> la </a:t>
            </a:r>
            <a:r>
              <a:rPr lang="it-IT" dirty="0" err="1"/>
              <a:t>presbyacousie</a:t>
            </a:r>
            <a:r>
              <a:rPr lang="it-IT" dirty="0"/>
              <a:t>, la </a:t>
            </a:r>
            <a:r>
              <a:rPr lang="it-IT" dirty="0" err="1"/>
              <a:t>presbyvestibulie</a:t>
            </a:r>
            <a:r>
              <a:rPr lang="it-IT" dirty="0"/>
              <a:t> </a:t>
            </a:r>
            <a:r>
              <a:rPr lang="it-IT" dirty="0" err="1"/>
              <a:t>peut</a:t>
            </a:r>
            <a:r>
              <a:rPr lang="it-IT" dirty="0"/>
              <a:t> </a:t>
            </a:r>
            <a:r>
              <a:rPr lang="it-IT" dirty="0" err="1"/>
              <a:t>être</a:t>
            </a:r>
            <a:r>
              <a:rPr lang="it-IT" dirty="0"/>
              <a:t> </a:t>
            </a:r>
            <a:r>
              <a:rPr lang="it-IT" dirty="0" err="1"/>
              <a:t>définie</a:t>
            </a:r>
            <a:r>
              <a:rPr lang="it-IT" dirty="0"/>
              <a:t> </a:t>
            </a:r>
            <a:r>
              <a:rPr lang="it-IT" dirty="0" err="1"/>
              <a:t>comme</a:t>
            </a:r>
            <a:r>
              <a:rPr lang="it-IT" dirty="0"/>
              <a:t> une </a:t>
            </a:r>
            <a:r>
              <a:rPr lang="it-IT" dirty="0" err="1"/>
              <a:t>altération</a:t>
            </a:r>
            <a:r>
              <a:rPr lang="it-IT" dirty="0"/>
              <a:t> progressive de l’</a:t>
            </a:r>
            <a:r>
              <a:rPr lang="it-IT" dirty="0" err="1"/>
              <a:t>efficacité</a:t>
            </a:r>
            <a:r>
              <a:rPr lang="it-IT" dirty="0"/>
              <a:t> </a:t>
            </a:r>
            <a:r>
              <a:rPr lang="it-IT" dirty="0" err="1"/>
              <a:t>du</a:t>
            </a:r>
            <a:r>
              <a:rPr lang="it-IT" dirty="0"/>
              <a:t> </a:t>
            </a:r>
            <a:r>
              <a:rPr lang="it-IT" dirty="0" err="1"/>
              <a:t>réflexe</a:t>
            </a:r>
            <a:r>
              <a:rPr lang="it-IT" dirty="0"/>
              <a:t> </a:t>
            </a:r>
            <a:r>
              <a:rPr lang="it-IT" dirty="0" err="1"/>
              <a:t>vestibulo-oculaire</a:t>
            </a:r>
            <a:r>
              <a:rPr lang="it-IT" dirty="0"/>
              <a:t>(VOR) en </a:t>
            </a:r>
            <a:r>
              <a:rPr lang="it-IT" dirty="0" err="1"/>
              <a:t>rapport</a:t>
            </a:r>
            <a:r>
              <a:rPr lang="it-IT" dirty="0"/>
              <a:t> </a:t>
            </a:r>
            <a:r>
              <a:rPr lang="it-IT" dirty="0" err="1"/>
              <a:t>avec</a:t>
            </a:r>
            <a:r>
              <a:rPr lang="it-IT" dirty="0"/>
              <a:t> l’</a:t>
            </a:r>
            <a:r>
              <a:rPr lang="it-IT" dirty="0" err="1"/>
              <a:t>âge</a:t>
            </a:r>
            <a:endParaRPr lang="it-IT" dirty="0"/>
          </a:p>
        </p:txBody>
      </p:sp>
      <p:sp>
        <p:nvSpPr>
          <p:cNvPr id="7" name="CasellaDiTesto 6">
            <a:extLst>
              <a:ext uri="{FF2B5EF4-FFF2-40B4-BE49-F238E27FC236}">
                <a16:creationId xmlns:a16="http://schemas.microsoft.com/office/drawing/2014/main" id="{4B55C6B4-0BAA-A747-8647-FBB4A2599D38}"/>
              </a:ext>
            </a:extLst>
          </p:cNvPr>
          <p:cNvSpPr txBox="1"/>
          <p:nvPr/>
        </p:nvSpPr>
        <p:spPr>
          <a:xfrm>
            <a:off x="1658840" y="1741501"/>
            <a:ext cx="3082493" cy="369332"/>
          </a:xfrm>
          <a:prstGeom prst="rect">
            <a:avLst/>
          </a:prstGeom>
          <a:noFill/>
        </p:spPr>
        <p:txBody>
          <a:bodyPr wrap="square" rtlCol="0">
            <a:spAutoFit/>
          </a:bodyPr>
          <a:lstStyle/>
          <a:p>
            <a:r>
              <a:rPr lang="it-IT" b="1" dirty="0">
                <a:solidFill>
                  <a:srgbClr val="FF0000"/>
                </a:solidFill>
              </a:rPr>
              <a:t>Erik </a:t>
            </a:r>
            <a:r>
              <a:rPr lang="it-IT" b="1" dirty="0" err="1">
                <a:solidFill>
                  <a:srgbClr val="FF0000"/>
                </a:solidFill>
              </a:rPr>
              <a:t>Ulmer</a:t>
            </a:r>
            <a:r>
              <a:rPr lang="it-IT" b="1" dirty="0">
                <a:solidFill>
                  <a:srgbClr val="FF0000"/>
                </a:solidFill>
              </a:rPr>
              <a:t> 2007</a:t>
            </a:r>
          </a:p>
        </p:txBody>
      </p:sp>
    </p:spTree>
    <p:extLst>
      <p:ext uri="{BB962C8B-B14F-4D97-AF65-F5344CB8AC3E}">
        <p14:creationId xmlns:p14="http://schemas.microsoft.com/office/powerpoint/2010/main" val="210879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39013" y="2366963"/>
            <a:ext cx="5056173" cy="3424237"/>
          </a:xfrm>
        </p:spPr>
      </p:pic>
      <p:sp>
        <p:nvSpPr>
          <p:cNvPr id="6" name="Segnaposto contenuto 5"/>
          <p:cNvSpPr>
            <a:spLocks noGrp="1"/>
          </p:cNvSpPr>
          <p:nvPr>
            <p:ph sz="quarter" idx="14"/>
          </p:nvPr>
        </p:nvSpPr>
        <p:spPr/>
        <p:txBody>
          <a:bodyPr/>
          <a:lstStyle/>
          <a:p>
            <a:r>
              <a:rPr lang="it-IT" cap="none" dirty="0"/>
              <a:t>il sistema vestibolare è costituito da cinque organi: tre canali semicircolari (anteriore, posteriore e orizzontale) e due organi otolitici -  sacculo e utricolo. </a:t>
            </a:r>
          </a:p>
        </p:txBody>
      </p:sp>
    </p:spTree>
    <p:extLst>
      <p:ext uri="{BB962C8B-B14F-4D97-AF65-F5344CB8AC3E}">
        <p14:creationId xmlns:p14="http://schemas.microsoft.com/office/powerpoint/2010/main" val="2035246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52ABD-E4D6-0F4D-8A7A-4211189B2053}"/>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E30E0AE2-7DF2-524E-B525-00C9A905BEAB}"/>
              </a:ext>
            </a:extLst>
          </p:cNvPr>
          <p:cNvPicPr>
            <a:picLocks noGrp="1" noChangeAspect="1"/>
          </p:cNvPicPr>
          <p:nvPr>
            <p:ph sz="quarter" idx="13"/>
          </p:nvPr>
        </p:nvPicPr>
        <p:blipFill>
          <a:blip r:embed="rId2"/>
          <a:stretch>
            <a:fillRect/>
          </a:stretch>
        </p:blipFill>
        <p:spPr>
          <a:xfrm>
            <a:off x="1235701" y="172308"/>
            <a:ext cx="8355917" cy="6411371"/>
          </a:xfrm>
        </p:spPr>
      </p:pic>
      <p:sp>
        <p:nvSpPr>
          <p:cNvPr id="4" name="Segnaposto contenuto 3">
            <a:extLst>
              <a:ext uri="{FF2B5EF4-FFF2-40B4-BE49-F238E27FC236}">
                <a16:creationId xmlns:a16="http://schemas.microsoft.com/office/drawing/2014/main" id="{6A4E72B0-8E84-FB4C-A052-5F215E864F94}"/>
              </a:ext>
            </a:extLst>
          </p:cNvPr>
          <p:cNvSpPr>
            <a:spLocks noGrp="1"/>
          </p:cNvSpPr>
          <p:nvPr>
            <p:ph sz="quarter" idx="14"/>
          </p:nvPr>
        </p:nvSpPr>
        <p:spPr/>
        <p:txBody>
          <a:bodyPr/>
          <a:lstStyle/>
          <a:p>
            <a:endParaRPr lang="it-IT"/>
          </a:p>
        </p:txBody>
      </p:sp>
    </p:spTree>
    <p:extLst>
      <p:ext uri="{BB962C8B-B14F-4D97-AF65-F5344CB8AC3E}">
        <p14:creationId xmlns:p14="http://schemas.microsoft.com/office/powerpoint/2010/main" val="384857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Come evidenziare la </a:t>
            </a:r>
            <a:r>
              <a:rPr lang="it-IT" b="1" dirty="0" err="1">
                <a:solidFill>
                  <a:srgbClr val="FF0000"/>
                </a:solidFill>
              </a:rPr>
              <a:t>presbivestibulia</a:t>
            </a:r>
            <a:r>
              <a:rPr lang="it-IT" b="1" dirty="0">
                <a:solidFill>
                  <a:srgbClr val="FF0000"/>
                </a:solidFill>
              </a:rPr>
              <a:t>?</a:t>
            </a:r>
          </a:p>
        </p:txBody>
      </p:sp>
      <p:sp>
        <p:nvSpPr>
          <p:cNvPr id="3" name="Segnaposto contenuto 2"/>
          <p:cNvSpPr>
            <a:spLocks noGrp="1"/>
          </p:cNvSpPr>
          <p:nvPr>
            <p:ph sz="quarter" idx="13"/>
          </p:nvPr>
        </p:nvSpPr>
        <p:spPr/>
        <p:txBody>
          <a:bodyPr/>
          <a:lstStyle/>
          <a:p>
            <a:endParaRPr lang="it-IT" cap="none" dirty="0"/>
          </a:p>
        </p:txBody>
      </p:sp>
      <p:sp>
        <p:nvSpPr>
          <p:cNvPr id="4" name="Rettangolo arrotondato 3">
            <a:extLst>
              <a:ext uri="{FF2B5EF4-FFF2-40B4-BE49-F238E27FC236}">
                <a16:creationId xmlns:a16="http://schemas.microsoft.com/office/drawing/2014/main" id="{99BEC531-6DAF-9240-AE81-03E77566392F}"/>
              </a:ext>
            </a:extLst>
          </p:cNvPr>
          <p:cNvSpPr/>
          <p:nvPr/>
        </p:nvSpPr>
        <p:spPr>
          <a:xfrm>
            <a:off x="913774" y="1895621"/>
            <a:ext cx="10531366" cy="4367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2800" dirty="0">
                <a:latin typeface="Arial" panose="020B0604020202020204" pitchFamily="34" charset="0"/>
                <a:cs typeface="Arial" panose="020B0604020202020204" pitchFamily="34" charset="0"/>
              </a:rPr>
              <a:t>La </a:t>
            </a:r>
            <a:r>
              <a:rPr lang="it-IT" sz="2800" b="1" dirty="0">
                <a:solidFill>
                  <a:schemeClr val="accent6">
                    <a:lumMod val="75000"/>
                  </a:schemeClr>
                </a:solidFill>
                <a:highlight>
                  <a:srgbClr val="FFFF00"/>
                </a:highlight>
                <a:latin typeface="Arial" panose="020B0604020202020204" pitchFamily="34" charset="0"/>
                <a:cs typeface="Arial" panose="020B0604020202020204" pitchFamily="34" charset="0"/>
              </a:rPr>
              <a:t>coclea</a:t>
            </a:r>
            <a:r>
              <a:rPr lang="it-IT" sz="2800" dirty="0">
                <a:latin typeface="Arial" panose="020B0604020202020204" pitchFamily="34" charset="0"/>
                <a:cs typeface="Arial" panose="020B0604020202020204" pitchFamily="34" charset="0"/>
              </a:rPr>
              <a:t> e il </a:t>
            </a:r>
            <a:r>
              <a:rPr lang="it-IT" sz="2800" b="1" dirty="0">
                <a:solidFill>
                  <a:schemeClr val="accent6">
                    <a:lumMod val="75000"/>
                  </a:schemeClr>
                </a:solidFill>
                <a:highlight>
                  <a:srgbClr val="C0C0C0"/>
                </a:highlight>
                <a:latin typeface="Arial" panose="020B0604020202020204" pitchFamily="34" charset="0"/>
                <a:cs typeface="Arial" panose="020B0604020202020204" pitchFamily="34" charset="0"/>
              </a:rPr>
              <a:t>vestibolo</a:t>
            </a:r>
            <a:r>
              <a:rPr lang="it-IT" sz="2800" dirty="0">
                <a:latin typeface="Arial" panose="020B0604020202020204" pitchFamily="34" charset="0"/>
                <a:cs typeface="Arial" panose="020B0604020202020204" pitchFamily="34" charset="0"/>
              </a:rPr>
              <a:t> sono</a:t>
            </a:r>
          </a:p>
          <a:p>
            <a:r>
              <a:rPr lang="it-IT" sz="2800" dirty="0">
                <a:highlight>
                  <a:srgbClr val="FF00FF"/>
                </a:highlight>
                <a:latin typeface="Arial" panose="020B0604020202020204" pitchFamily="34" charset="0"/>
                <a:cs typeface="Arial" panose="020B0604020202020204" pitchFamily="34" charset="0"/>
              </a:rPr>
              <a:t>meccanorecettori</a:t>
            </a:r>
            <a:r>
              <a:rPr lang="it-IT" sz="2800" dirty="0">
                <a:latin typeface="Arial" panose="020B0604020202020204" pitchFamily="34" charset="0"/>
                <a:cs typeface="Arial" panose="020B0604020202020204" pitchFamily="34" charset="0"/>
              </a:rPr>
              <a:t> sensibili alle vibrazioni:</a:t>
            </a:r>
          </a:p>
          <a:p>
            <a:r>
              <a:rPr lang="it-IT" sz="2800" b="1" dirty="0">
                <a:solidFill>
                  <a:schemeClr val="accent6">
                    <a:lumMod val="75000"/>
                  </a:schemeClr>
                </a:solidFill>
                <a:highlight>
                  <a:srgbClr val="FFFF00"/>
                </a:highlight>
                <a:latin typeface="Arial" panose="020B0604020202020204" pitchFamily="34" charset="0"/>
                <a:cs typeface="Arial" panose="020B0604020202020204" pitchFamily="34" charset="0"/>
              </a:rPr>
              <a:t>acustiche</a:t>
            </a:r>
            <a:r>
              <a:rPr lang="it-IT" sz="2800" dirty="0">
                <a:latin typeface="Arial" panose="020B0604020202020204" pitchFamily="34" charset="0"/>
                <a:cs typeface="Arial" panose="020B0604020202020204" pitchFamily="34" charset="0"/>
              </a:rPr>
              <a:t> per la prima e </a:t>
            </a:r>
            <a:r>
              <a:rPr lang="it-IT" sz="2800" b="1" dirty="0">
                <a:solidFill>
                  <a:schemeClr val="accent6">
                    <a:lumMod val="75000"/>
                  </a:schemeClr>
                </a:solidFill>
                <a:highlight>
                  <a:srgbClr val="C0C0C0"/>
                </a:highlight>
                <a:latin typeface="Arial" panose="020B0604020202020204" pitchFamily="34" charset="0"/>
                <a:cs typeface="Arial" panose="020B0604020202020204" pitchFamily="34" charset="0"/>
              </a:rPr>
              <a:t>meccaniche</a:t>
            </a:r>
            <a:r>
              <a:rPr lang="it-IT" sz="2800" dirty="0">
                <a:latin typeface="Arial" panose="020B0604020202020204" pitchFamily="34" charset="0"/>
                <a:cs typeface="Arial" panose="020B0604020202020204" pitchFamily="34" charset="0"/>
              </a:rPr>
              <a:t> per il secondo. </a:t>
            </a:r>
          </a:p>
          <a:p>
            <a:r>
              <a:rPr lang="it-IT" sz="2800" b="1" dirty="0">
                <a:solidFill>
                  <a:srgbClr val="0070C0"/>
                </a:solidFill>
                <a:latin typeface="Arial" panose="020B0604020202020204" pitchFamily="34" charset="0"/>
                <a:cs typeface="Arial" panose="020B0604020202020204" pitchFamily="34" charset="0"/>
              </a:rPr>
              <a:t>Questi ricevitori funzionano entro bande di frequenza che, nei giovani, si estendono : </a:t>
            </a:r>
          </a:p>
          <a:p>
            <a:r>
              <a:rPr lang="it-IT" sz="2800" b="1" dirty="0">
                <a:solidFill>
                  <a:srgbClr val="0070C0"/>
                </a:solidFill>
                <a:highlight>
                  <a:srgbClr val="FFFF00"/>
                </a:highlight>
                <a:latin typeface="Arial" panose="020B0604020202020204" pitchFamily="34" charset="0"/>
                <a:cs typeface="Arial" panose="020B0604020202020204" pitchFamily="34" charset="0"/>
              </a:rPr>
              <a:t>da 20 a 20.000 Hz </a:t>
            </a:r>
            <a:r>
              <a:rPr lang="it-IT" sz="2800" b="1" dirty="0">
                <a:solidFill>
                  <a:srgbClr val="0070C0"/>
                </a:solidFill>
                <a:latin typeface="Arial" panose="020B0604020202020204" pitchFamily="34" charset="0"/>
                <a:cs typeface="Arial" panose="020B0604020202020204" pitchFamily="34" charset="0"/>
              </a:rPr>
              <a:t>per le vibrazioni sonore e</a:t>
            </a:r>
          </a:p>
          <a:p>
            <a:r>
              <a:rPr lang="it-IT" sz="2800" b="1" dirty="0">
                <a:solidFill>
                  <a:srgbClr val="0070C0"/>
                </a:solidFill>
                <a:latin typeface="Arial" panose="020B0604020202020204" pitchFamily="34" charset="0"/>
                <a:cs typeface="Arial" panose="020B0604020202020204" pitchFamily="34" charset="0"/>
              </a:rPr>
              <a:t> </a:t>
            </a:r>
            <a:r>
              <a:rPr lang="it-IT" sz="2800" b="1" dirty="0">
                <a:solidFill>
                  <a:srgbClr val="0070C0"/>
                </a:solidFill>
                <a:highlight>
                  <a:srgbClr val="FFFF00"/>
                </a:highlight>
                <a:latin typeface="Arial" panose="020B0604020202020204" pitchFamily="34" charset="0"/>
                <a:cs typeface="Arial" panose="020B0604020202020204" pitchFamily="34" charset="0"/>
              </a:rPr>
              <a:t>da 0,02 a 20 Hz </a:t>
            </a:r>
            <a:r>
              <a:rPr lang="it-IT" sz="2800" b="1" dirty="0">
                <a:solidFill>
                  <a:srgbClr val="0070C0"/>
                </a:solidFill>
                <a:latin typeface="Arial" panose="020B0604020202020204" pitchFamily="34" charset="0"/>
                <a:cs typeface="Arial" panose="020B0604020202020204" pitchFamily="34" charset="0"/>
              </a:rPr>
              <a:t>per i movimenti fisiologici della testa, </a:t>
            </a:r>
          </a:p>
          <a:p>
            <a:r>
              <a:rPr lang="it-IT" sz="2800" b="1" dirty="0">
                <a:solidFill>
                  <a:srgbClr val="0070C0"/>
                </a:solidFill>
                <a:latin typeface="Arial" panose="020B0604020202020204" pitchFamily="34" charset="0"/>
                <a:cs typeface="Arial" panose="020B0604020202020204" pitchFamily="34" charset="0"/>
              </a:rPr>
              <a:t>cioè  un rapporto di 1 a 1.000 (10 ottave) in entrambi i casi.</a:t>
            </a:r>
          </a:p>
        </p:txBody>
      </p:sp>
    </p:spTree>
    <p:extLst>
      <p:ext uri="{BB962C8B-B14F-4D97-AF65-F5344CB8AC3E}">
        <p14:creationId xmlns:p14="http://schemas.microsoft.com/office/powerpoint/2010/main" val="179397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6C87E5B-689E-9E46-8880-B7CC373E2553}"/>
              </a:ext>
            </a:extLst>
          </p:cNvPr>
          <p:cNvSpPr>
            <a:spLocks noGrp="1"/>
          </p:cNvSpPr>
          <p:nvPr>
            <p:ph type="title"/>
          </p:nvPr>
        </p:nvSpPr>
        <p:spPr/>
        <p:txBody>
          <a:bodyPr/>
          <a:lstStyle/>
          <a:p>
            <a:endParaRPr lang="it-IT"/>
          </a:p>
        </p:txBody>
      </p:sp>
      <p:pic>
        <p:nvPicPr>
          <p:cNvPr id="14" name="Segnaposto immagine 13">
            <a:extLst>
              <a:ext uri="{FF2B5EF4-FFF2-40B4-BE49-F238E27FC236}">
                <a16:creationId xmlns:a16="http://schemas.microsoft.com/office/drawing/2014/main" id="{5C8F7A16-7198-1846-B522-C295C590C318}"/>
              </a:ext>
            </a:extLst>
          </p:cNvPr>
          <p:cNvPicPr>
            <a:picLocks noGrp="1" noChangeAspect="1"/>
          </p:cNvPicPr>
          <p:nvPr>
            <p:ph type="pic" idx="21"/>
          </p:nvPr>
        </p:nvPicPr>
        <p:blipFill>
          <a:blip r:embed="rId2"/>
          <a:srcRect t="19046" b="19046"/>
          <a:stretch>
            <a:fillRect/>
          </a:stretch>
        </p:blipFill>
        <p:spPr>
          <a:xfrm>
            <a:off x="159092" y="998595"/>
            <a:ext cx="5932586" cy="2736996"/>
          </a:xfrm>
        </p:spPr>
      </p:pic>
      <p:pic>
        <p:nvPicPr>
          <p:cNvPr id="16" name="Segnaposto immagine 15">
            <a:extLst>
              <a:ext uri="{FF2B5EF4-FFF2-40B4-BE49-F238E27FC236}">
                <a16:creationId xmlns:a16="http://schemas.microsoft.com/office/drawing/2014/main" id="{EB5176A6-70BA-8D46-8830-9B5D30AF8778}"/>
              </a:ext>
            </a:extLst>
          </p:cNvPr>
          <p:cNvPicPr>
            <a:picLocks noGrp="1" noChangeAspect="1"/>
          </p:cNvPicPr>
          <p:nvPr>
            <p:ph type="pic" idx="22"/>
          </p:nvPr>
        </p:nvPicPr>
        <p:blipFill>
          <a:blip r:embed="rId3"/>
          <a:srcRect t="10711" b="10711"/>
          <a:stretch>
            <a:fillRect/>
          </a:stretch>
        </p:blipFill>
        <p:spPr>
          <a:xfrm>
            <a:off x="6188759" y="853938"/>
            <a:ext cx="5901838" cy="2721512"/>
          </a:xfrm>
        </p:spPr>
      </p:pic>
      <p:sp>
        <p:nvSpPr>
          <p:cNvPr id="17" name="Rettangolo 16">
            <a:extLst>
              <a:ext uri="{FF2B5EF4-FFF2-40B4-BE49-F238E27FC236}">
                <a16:creationId xmlns:a16="http://schemas.microsoft.com/office/drawing/2014/main" id="{9BF6C9B6-70AA-0C49-8155-96D752E0A872}"/>
              </a:ext>
            </a:extLst>
          </p:cNvPr>
          <p:cNvSpPr/>
          <p:nvPr/>
        </p:nvSpPr>
        <p:spPr>
          <a:xfrm>
            <a:off x="1170949" y="3963273"/>
            <a:ext cx="9357617" cy="2677656"/>
          </a:xfrm>
          <a:prstGeom prst="rect">
            <a:avLst/>
          </a:prstGeom>
        </p:spPr>
        <p:txBody>
          <a:bodyPr wrap="square">
            <a:spAutoFit/>
          </a:bodyPr>
          <a:lstStyle/>
          <a:p>
            <a:r>
              <a:rPr lang="it-IT" sz="2400" b="1" dirty="0"/>
              <a:t>Considerando il caso della presbiacusia, notiamo che il deficit misurato all'audiometria è tanto più pronunciato con l’età  quanto più la frequenza è acuta. La perdita delle frequenze  acute su cui sono incentrate la maggior parte delle consonanti determina più un calo  della discriminazione delle parole che non un calo del messaggio sonoro che rimane normalmente buono a causa della conservazione delle vocali che sono incentrate sulle basse frequenze</a:t>
            </a:r>
          </a:p>
        </p:txBody>
      </p:sp>
    </p:spTree>
    <p:extLst>
      <p:ext uri="{BB962C8B-B14F-4D97-AF65-F5344CB8AC3E}">
        <p14:creationId xmlns:p14="http://schemas.microsoft.com/office/powerpoint/2010/main" val="428921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Gocci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Gocciolina</Template>
  <TotalTime>2624</TotalTime>
  <Words>1829</Words>
  <Application>Microsoft Macintosh PowerPoint</Application>
  <PresentationFormat>Widescreen</PresentationFormat>
  <Paragraphs>146</Paragraphs>
  <Slides>42</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42</vt:i4>
      </vt:variant>
    </vt:vector>
  </HeadingPairs>
  <TitlesOfParts>
    <vt:vector size="48" baseType="lpstr">
      <vt:lpstr>Arial</vt:lpstr>
      <vt:lpstr>Bodoni Ornaments</vt:lpstr>
      <vt:lpstr>Calibri</vt:lpstr>
      <vt:lpstr>Tw Cen MT</vt:lpstr>
      <vt:lpstr>Wingdings</vt:lpstr>
      <vt:lpstr>Goccia</vt:lpstr>
      <vt:lpstr>NOVARA 10 MARZO 2018</vt:lpstr>
      <vt:lpstr>Presentazione standard di PowerPoint</vt:lpstr>
      <vt:lpstr>PECULIARITA’ DELLE VERTIGINI NELL’ANZIANO</vt:lpstr>
      <vt:lpstr>Presentazione standard di PowerPoint</vt:lpstr>
      <vt:lpstr>Presentazione standard di PowerPoint</vt:lpstr>
      <vt:lpstr>Presentazione standard di PowerPoint</vt:lpstr>
      <vt:lpstr>Presentazione standard di PowerPoint</vt:lpstr>
      <vt:lpstr>Come evidenziare la presbivestibulia?</vt:lpstr>
      <vt:lpstr>Presentazione standard di PowerPoint</vt:lpstr>
      <vt:lpstr>Presentazione standard di PowerPoint</vt:lpstr>
      <vt:lpstr>Presentazione standard di PowerPoint</vt:lpstr>
      <vt:lpstr>Promemoria</vt:lpstr>
      <vt:lpstr>ISTOPATOLOGIA DELL’INVECCHIAMENTO DEL SISTEMA VESTIBOLARE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Sommario dei reperti istopatologici che si verificano nell’invecchiamento vestibolare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RIASSUMENDO: cosa cambia nel sistema vestibolare dell’anziano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Novara 10 marzo 2018 </dc:title>
  <dc:creator>gianfranco coppo</dc:creator>
  <cp:lastModifiedBy>gianfranco coppo</cp:lastModifiedBy>
  <cp:revision>165</cp:revision>
  <dcterms:created xsi:type="dcterms:W3CDTF">2018-01-03T18:24:21Z</dcterms:created>
  <dcterms:modified xsi:type="dcterms:W3CDTF">2018-03-24T14:49:59Z</dcterms:modified>
</cp:coreProperties>
</file>